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</p:sldMasterIdLst>
  <p:notesMasterIdLst>
    <p:notesMasterId r:id="rId23"/>
  </p:notesMasterIdLst>
  <p:sldIdLst>
    <p:sldId id="277" r:id="rId2"/>
    <p:sldId id="359" r:id="rId3"/>
    <p:sldId id="328" r:id="rId4"/>
    <p:sldId id="329" r:id="rId5"/>
    <p:sldId id="354" r:id="rId6"/>
    <p:sldId id="365" r:id="rId7"/>
    <p:sldId id="375" r:id="rId8"/>
    <p:sldId id="292" r:id="rId9"/>
    <p:sldId id="340" r:id="rId10"/>
    <p:sldId id="352" r:id="rId11"/>
    <p:sldId id="353" r:id="rId12"/>
    <p:sldId id="364" r:id="rId13"/>
    <p:sldId id="321" r:id="rId14"/>
    <p:sldId id="305" r:id="rId15"/>
    <p:sldId id="371" r:id="rId16"/>
    <p:sldId id="360" r:id="rId17"/>
    <p:sldId id="372" r:id="rId18"/>
    <p:sldId id="373" r:id="rId19"/>
    <p:sldId id="374" r:id="rId20"/>
    <p:sldId id="376" r:id="rId21"/>
    <p:sldId id="264" r:id="rId22"/>
  </p:sldIdLst>
  <p:sldSz cx="9144000" cy="5143500" type="screen16x9"/>
  <p:notesSz cx="6858000" cy="9144000"/>
  <p:embeddedFontLst>
    <p:embeddedFont>
      <p:font typeface="맑은 고딕" pitchFamily="50" charset="-127"/>
      <p:regular r:id="rId24"/>
      <p:bold r:id="rId25"/>
    </p:embeddedFont>
    <p:embeddedFont>
      <p:font typeface="경기천년바탕 Bold" pitchFamily="18" charset="-127"/>
      <p:bold r:id="rId26"/>
    </p:embeddedFont>
    <p:embeddedFont>
      <p:font typeface="경기천년바탕 Regular" pitchFamily="18" charset="-127"/>
      <p:regular r:id="rId27"/>
    </p:embeddedFont>
    <p:embeddedFont>
      <p:font typeface="HY나무L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0" orient="horz" pos="1438" userDrawn="1">
          <p15:clr>
            <a:srgbClr val="A4A3A4"/>
          </p15:clr>
        </p15:guide>
        <p15:guide id="1" pos="55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B31"/>
    <a:srgbClr val="000000"/>
    <a:srgbClr val="B3352D"/>
    <a:srgbClr val="6B211B"/>
    <a:srgbClr val="862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29" autoAdjust="0"/>
  </p:normalViewPr>
  <p:slideViewPr>
    <p:cSldViewPr snapToObjects="1">
      <p:cViewPr>
        <p:scale>
          <a:sx n="100" d="100"/>
          <a:sy n="100" d="100"/>
        </p:scale>
        <p:origin x="-859" y="-53"/>
      </p:cViewPr>
      <p:guideLst>
        <p:guide orient="horz" pos="289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BD74-E30A-46B3-8EA5-A71415AE86C0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885DD-3402-4F4A-BF3D-170B09320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845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아버지 무뚝뚝하심</a:t>
            </a:r>
            <a:r>
              <a:rPr lang="en-US" altLang="ko-KR" baseline="0" dirty="0" smtClean="0"/>
              <a:t> </a:t>
            </a:r>
            <a:r>
              <a:rPr lang="ko-KR" altLang="en-US" dirty="0" err="1" smtClean="0"/>
              <a:t>감기같은거</a:t>
            </a:r>
            <a:r>
              <a:rPr lang="ko-KR" altLang="en-US" dirty="0" smtClean="0"/>
              <a:t> 걸려도 티를 안내심</a:t>
            </a:r>
            <a:endParaRPr lang="en-US" altLang="ko-KR" dirty="0" smtClean="0"/>
          </a:p>
          <a:p>
            <a:r>
              <a:rPr lang="ko-KR" altLang="en-US" dirty="0" smtClean="0"/>
              <a:t>근데 몇 년 전 </a:t>
            </a:r>
            <a:r>
              <a:rPr lang="ko-KR" altLang="en-US" dirty="0" err="1" smtClean="0"/>
              <a:t>어느날</a:t>
            </a:r>
            <a:r>
              <a:rPr lang="ko-KR" altLang="en-US" dirty="0" smtClean="0"/>
              <a:t> 아버지가 뇌졸중으로 쓰러지심 </a:t>
            </a:r>
            <a:r>
              <a:rPr lang="ko-KR" altLang="en-US" dirty="0" err="1" smtClean="0"/>
              <a:t>ㅜ</a:t>
            </a:r>
            <a:endParaRPr lang="en-US" altLang="ko-KR" dirty="0" smtClean="0"/>
          </a:p>
          <a:p>
            <a:r>
              <a:rPr lang="ko-KR" altLang="en-US" dirty="0" smtClean="0"/>
              <a:t>다행히 수술 잘 되시고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지금은 </a:t>
            </a:r>
            <a:r>
              <a:rPr lang="ko-KR" altLang="en-US" dirty="0" err="1" smtClean="0"/>
              <a:t>많이회복하심</a:t>
            </a:r>
            <a:endParaRPr lang="en-US" altLang="ko-KR" dirty="0" smtClean="0"/>
          </a:p>
          <a:p>
            <a:r>
              <a:rPr lang="ko-KR" altLang="en-US" dirty="0" smtClean="0"/>
              <a:t>지금 하루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개씩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번을 드시고 계심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대부분 혈관질환 약이야</a:t>
            </a:r>
            <a:endParaRPr lang="en-US" altLang="ko-KR" dirty="0" smtClean="0"/>
          </a:p>
          <a:p>
            <a:r>
              <a:rPr lang="ko-KR" altLang="en-US" dirty="0" smtClean="0"/>
              <a:t>지속적인 관리가 필요해</a:t>
            </a:r>
            <a:endParaRPr lang="en-US" altLang="ko-KR" dirty="0" smtClean="0"/>
          </a:p>
          <a:p>
            <a:r>
              <a:rPr lang="ko-KR" altLang="en-US" dirty="0" smtClean="0"/>
              <a:t>근데 나는 </a:t>
            </a:r>
            <a:r>
              <a:rPr lang="ko-KR" altLang="en-US" dirty="0" err="1" smtClean="0"/>
              <a:t>멀리있어</a:t>
            </a:r>
            <a:r>
              <a:rPr lang="ko-KR" altLang="en-US" dirty="0" smtClean="0"/>
              <a:t> 옆에서 </a:t>
            </a:r>
            <a:r>
              <a:rPr lang="ko-KR" altLang="en-US" dirty="0" err="1" smtClean="0"/>
              <a:t>케어해드리지못해</a:t>
            </a:r>
            <a:r>
              <a:rPr lang="ko-KR" altLang="en-US" dirty="0" smtClean="0"/>
              <a:t> 죄송스럽고 걱정돼</a:t>
            </a:r>
            <a:endParaRPr lang="en-US" altLang="ko-KR" dirty="0" smtClean="0"/>
          </a:p>
          <a:p>
            <a:r>
              <a:rPr lang="ko-KR" altLang="en-US" dirty="0" smtClean="0"/>
              <a:t>그래서 이런 것에 팀원들도 공감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기획하게 </a:t>
            </a:r>
            <a:r>
              <a:rPr lang="ko-KR" altLang="en-US" dirty="0" err="1" smtClean="0"/>
              <a:t>돼싸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885DD-3402-4F4A-BF3D-170B09320D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78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 </a:t>
            </a:r>
            <a:r>
              <a:rPr lang="ko-KR" altLang="en-US" dirty="0" err="1" smtClean="0"/>
              <a:t>빅테이터</a:t>
            </a:r>
            <a:r>
              <a:rPr lang="ko-KR" altLang="en-US" dirty="0" smtClean="0"/>
              <a:t> 들을 모아 </a:t>
            </a:r>
            <a:r>
              <a:rPr lang="ko-KR" altLang="en-US" dirty="0" err="1" smtClean="0"/>
              <a:t>심박</a:t>
            </a:r>
            <a:r>
              <a:rPr lang="ko-KR" altLang="en-US" dirty="0" smtClean="0"/>
              <a:t> 전부</a:t>
            </a:r>
            <a:endParaRPr lang="en-US" altLang="ko-KR" dirty="0" smtClean="0"/>
          </a:p>
          <a:p>
            <a:r>
              <a:rPr lang="ko-KR" altLang="en-US" dirty="0" smtClean="0"/>
              <a:t>환자 개인에 맞는 </a:t>
            </a:r>
            <a:r>
              <a:rPr lang="ko-KR" altLang="en-US" dirty="0" err="1" smtClean="0"/>
              <a:t>심박수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디비를</a:t>
            </a:r>
            <a:r>
              <a:rPr lang="ko-KR" altLang="en-US" dirty="0" smtClean="0"/>
              <a:t> 쌓아</a:t>
            </a:r>
            <a:endParaRPr lang="en-US" altLang="ko-KR" dirty="0" smtClean="0"/>
          </a:p>
          <a:p>
            <a:r>
              <a:rPr lang="ko-KR" altLang="en-US" dirty="0" smtClean="0"/>
              <a:t>병원 진료를 볼 시에 자 진료에 도움을 주게끔 하는 서비스</a:t>
            </a:r>
            <a:endParaRPr lang="en-US" altLang="ko-KR" dirty="0" smtClean="0"/>
          </a:p>
          <a:p>
            <a:r>
              <a:rPr lang="ko-KR" altLang="en-US" dirty="0" err="1" smtClean="0"/>
              <a:t>어플사용자들의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사용자들의 데이터를 분석해 위기사항 시 즉각적인 솔루션 제공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병원과 연계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885DD-3402-4F4A-BF3D-170B09320D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7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885DD-3402-4F4A-BF3D-170B09320D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81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885DD-3402-4F4A-BF3D-170B09320D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1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885DD-3402-4F4A-BF3D-170B09320D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35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885DD-3402-4F4A-BF3D-170B09320D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0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885DD-3402-4F4A-BF3D-170B09320D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4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885DD-3402-4F4A-BF3D-170B09320D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46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885DD-3402-4F4A-BF3D-170B09320D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7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 </a:t>
            </a:r>
            <a:r>
              <a:rPr lang="ko-KR" altLang="en-US" dirty="0" err="1" smtClean="0"/>
              <a:t>빅테이터</a:t>
            </a:r>
            <a:r>
              <a:rPr lang="ko-KR" altLang="en-US" dirty="0" smtClean="0"/>
              <a:t> 들을 모아 </a:t>
            </a:r>
            <a:r>
              <a:rPr lang="ko-KR" altLang="en-US" dirty="0" err="1" smtClean="0"/>
              <a:t>심박</a:t>
            </a:r>
            <a:r>
              <a:rPr lang="ko-KR" altLang="en-US" dirty="0" smtClean="0"/>
              <a:t> 전부</a:t>
            </a:r>
            <a:endParaRPr lang="en-US" altLang="ko-KR" dirty="0" smtClean="0"/>
          </a:p>
          <a:p>
            <a:r>
              <a:rPr lang="ko-KR" altLang="en-US" dirty="0" smtClean="0"/>
              <a:t>환자 개인에 맞는 </a:t>
            </a:r>
            <a:r>
              <a:rPr lang="ko-KR" altLang="en-US" dirty="0" err="1" smtClean="0"/>
              <a:t>심박수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디비를</a:t>
            </a:r>
            <a:r>
              <a:rPr lang="ko-KR" altLang="en-US" dirty="0" smtClean="0"/>
              <a:t> 쌓아</a:t>
            </a:r>
            <a:endParaRPr lang="en-US" altLang="ko-KR" dirty="0" smtClean="0"/>
          </a:p>
          <a:p>
            <a:r>
              <a:rPr lang="ko-KR" altLang="en-US" dirty="0" smtClean="0"/>
              <a:t>병원 진료를 볼 시에 자 진료에 도움을 주게끔 하는 서비스</a:t>
            </a:r>
            <a:endParaRPr lang="en-US" altLang="ko-KR" dirty="0" smtClean="0"/>
          </a:p>
          <a:p>
            <a:r>
              <a:rPr lang="ko-KR" altLang="en-US" dirty="0" err="1" smtClean="0"/>
              <a:t>어플사용자들의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사용자들의 데이터를 분석해 위기사항 시 즉각적인 솔루션 제공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병원과 연계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885DD-3402-4F4A-BF3D-170B09320D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7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09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5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98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15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7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2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2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7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23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128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7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57E29-DE27-4C18-A8F3-645AD35155CD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16FA3-274D-43B1-8DF3-7E7BA4704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8976926">
            <a:off x="8606138" y="-436230"/>
            <a:ext cx="300679" cy="1712164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08018" y="3745364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조용경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08018" y="304187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안세원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08497" y="4105404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김자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영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07413" y="3397664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방아현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8241" y="4465444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이소빈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520" y="195486"/>
            <a:ext cx="864096" cy="53947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70023" y="249894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 번째 </a:t>
            </a:r>
            <a:endParaRPr lang="en-US" altLang="ko-KR" sz="1100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1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팀 프로젝트</a:t>
            </a:r>
            <a:endParaRPr lang="ko-KR" altLang="en-US" sz="11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07251" y="1163489"/>
            <a:ext cx="2539164" cy="2247921"/>
            <a:chOff x="3302948" y="1331941"/>
            <a:chExt cx="2539164" cy="2247921"/>
          </a:xfrm>
        </p:grpSpPr>
        <p:grpSp>
          <p:nvGrpSpPr>
            <p:cNvPr id="20" name="그룹 19"/>
            <p:cNvGrpSpPr/>
            <p:nvPr/>
          </p:nvGrpSpPr>
          <p:grpSpPr>
            <a:xfrm>
              <a:off x="4745783" y="1436176"/>
              <a:ext cx="964942" cy="963395"/>
              <a:chOff x="3093736" y="1988840"/>
              <a:chExt cx="1406255" cy="140400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3093736" y="1988840"/>
                <a:ext cx="1404000" cy="1404000"/>
              </a:xfrm>
              <a:prstGeom prst="ellipse">
                <a:avLst/>
              </a:prstGeom>
              <a:solidFill>
                <a:srgbClr val="B335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661226" y="2572163"/>
                <a:ext cx="838765" cy="23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3394200" y="2256856"/>
                <a:ext cx="770032" cy="23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3606544" y="2512581"/>
              <a:ext cx="1051152" cy="963395"/>
              <a:chOff x="4540795" y="3483076"/>
              <a:chExt cx="1531893" cy="1404000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4602485" y="3483076"/>
                <a:ext cx="1404000" cy="1404000"/>
              </a:xfrm>
              <a:prstGeom prst="ellipse">
                <a:avLst/>
              </a:prstGeom>
              <a:solidFill>
                <a:srgbClr val="B335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2691509">
                <a:off x="4540795" y="4039652"/>
                <a:ext cx="1531893" cy="23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791955" y="2558791"/>
              <a:ext cx="864585" cy="864585"/>
              <a:chOff x="2051840" y="2636912"/>
              <a:chExt cx="1260000" cy="1242112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2051840" y="2636912"/>
                <a:ext cx="1260000" cy="234000"/>
              </a:xfrm>
              <a:prstGeom prst="rect">
                <a:avLst/>
              </a:prstGeom>
              <a:solidFill>
                <a:srgbClr val="B335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51840" y="3140968"/>
                <a:ext cx="1260000" cy="234000"/>
              </a:xfrm>
              <a:prstGeom prst="rect">
                <a:avLst/>
              </a:prstGeom>
              <a:solidFill>
                <a:srgbClr val="B335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051840" y="3645024"/>
                <a:ext cx="1260000" cy="234000"/>
              </a:xfrm>
              <a:prstGeom prst="rect">
                <a:avLst/>
              </a:prstGeom>
              <a:solidFill>
                <a:srgbClr val="B335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725381" y="1505763"/>
              <a:ext cx="864585" cy="864585"/>
              <a:chOff x="2051840" y="2636912"/>
              <a:chExt cx="1260000" cy="1242112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2051840" y="2636912"/>
                <a:ext cx="1260000" cy="234000"/>
              </a:xfrm>
              <a:prstGeom prst="rect">
                <a:avLst/>
              </a:prstGeom>
              <a:solidFill>
                <a:srgbClr val="B335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051840" y="3140968"/>
                <a:ext cx="1260000" cy="234000"/>
              </a:xfrm>
              <a:prstGeom prst="rect">
                <a:avLst/>
              </a:prstGeom>
              <a:solidFill>
                <a:srgbClr val="B335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051840" y="3645024"/>
                <a:ext cx="1260000" cy="234000"/>
              </a:xfrm>
              <a:prstGeom prst="rect">
                <a:avLst/>
              </a:prstGeom>
              <a:solidFill>
                <a:srgbClr val="B335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3495381" y="1331941"/>
              <a:ext cx="2346731" cy="2247921"/>
            </a:xfrm>
            <a:prstGeom prst="rect">
              <a:avLst/>
            </a:prstGeom>
            <a:noFill/>
            <a:ln w="1905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2948" y="1417269"/>
              <a:ext cx="400110" cy="1052178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 rtlCol="0">
              <a:spAutoFit/>
            </a:bodyPr>
            <a:lstStyle>
              <a:defPPr>
                <a:defRPr lang="ko-KR"/>
              </a:defPPr>
              <a:lvl1pPr>
                <a:defRPr sz="2100">
                  <a:latin typeface="경기천년바탕 Bold" panose="02020803020101020101" pitchFamily="18" charset="-127"/>
                  <a:ea typeface="경기천년바탕 Bold" panose="02020803020101020101" pitchFamily="18" charset="-127"/>
                </a:defRPr>
              </a:lvl1pPr>
            </a:lstStyle>
            <a:p>
              <a:r>
                <a:rPr lang="ko-KR" altLang="en-US" sz="1400" dirty="0" smtClean="0"/>
                <a:t> </a:t>
              </a:r>
              <a:r>
                <a:rPr lang="ko-KR" altLang="en-US" sz="1400" b="1" dirty="0" smtClean="0"/>
                <a:t>삼 시 세 알 </a:t>
              </a:r>
              <a:r>
                <a:rPr lang="en-US" altLang="ko-KR" sz="1400" b="1" dirty="0"/>
                <a:t> </a:t>
              </a:r>
              <a:r>
                <a:rPr lang="ko-KR" altLang="en-US" sz="1400" b="1" dirty="0" smtClean="0"/>
                <a:t> </a:t>
              </a:r>
              <a:endParaRPr lang="en-US" altLang="ko-KR" sz="1400" b="1" dirty="0"/>
            </a:p>
          </p:txBody>
        </p:sp>
      </p:grpSp>
      <p:cxnSp>
        <p:nvCxnSpPr>
          <p:cNvPr id="6" name="직선 연결선 5"/>
          <p:cNvCxnSpPr/>
          <p:nvPr/>
        </p:nvCxnSpPr>
        <p:spPr>
          <a:xfrm flipV="1">
            <a:off x="-92100" y="4604765"/>
            <a:ext cx="6390209" cy="6773"/>
          </a:xfrm>
          <a:prstGeom prst="line">
            <a:avLst/>
          </a:prstGeom>
          <a:ln w="1905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7940" y="4598607"/>
            <a:ext cx="60727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경기천년바탕 Regular" pitchFamily="18" charset="-127"/>
                <a:ea typeface="경기천년바탕 Regular" pitchFamily="18" charset="-127"/>
              </a:rPr>
              <a:t>삼시세끼 꼬박 챙겨먹듯</a:t>
            </a:r>
            <a:r>
              <a:rPr lang="en-US" altLang="ko-KR" sz="1100" dirty="0">
                <a:latin typeface="경기천년바탕 Regular" pitchFamily="18" charset="-127"/>
                <a:ea typeface="경기천년바탕 Regular" pitchFamily="18" charset="-127"/>
              </a:rPr>
              <a:t>, </a:t>
            </a:r>
            <a:r>
              <a:rPr lang="ko-KR" altLang="en-US" sz="1100" dirty="0">
                <a:latin typeface="경기천년바탕 Regular" pitchFamily="18" charset="-127"/>
                <a:ea typeface="경기천년바탕 Regular" pitchFamily="18" charset="-127"/>
              </a:rPr>
              <a:t>약을 삼시마다 필수적으로 챙겨먹어야 하는 사람들이 있다</a:t>
            </a:r>
            <a:r>
              <a:rPr lang="en-US" altLang="ko-KR" sz="1100" dirty="0" smtClean="0">
                <a:latin typeface="경기천년바탕 Regular" pitchFamily="18" charset="-127"/>
                <a:ea typeface="경기천년바탕 Regular" pitchFamily="18" charset="-127"/>
              </a:rPr>
              <a:t>.</a:t>
            </a:r>
            <a:endParaRPr lang="en-US" altLang="ko-KR" sz="11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7940" y="4807784"/>
            <a:ext cx="60727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경기천년바탕 Regular" pitchFamily="18" charset="-127"/>
                <a:ea typeface="경기천년바탕 Regular" pitchFamily="18" charset="-127"/>
              </a:rPr>
              <a:t>그런 사람들을 위해 우리는 </a:t>
            </a:r>
            <a:r>
              <a:rPr lang="en-US" altLang="ko-KR" sz="1100" dirty="0">
                <a:latin typeface="경기천년바탕 Regular" pitchFamily="18" charset="-127"/>
                <a:ea typeface="경기천년바탕 Regular" pitchFamily="18" charset="-127"/>
              </a:rPr>
              <a:t>‘</a:t>
            </a:r>
            <a:r>
              <a:rPr lang="ko-KR" altLang="en-US" sz="1100" dirty="0" err="1">
                <a:latin typeface="경기천년바탕 Regular" pitchFamily="18" charset="-127"/>
                <a:ea typeface="경기천년바탕 Regular" pitchFamily="18" charset="-127"/>
              </a:rPr>
              <a:t>삼시세알</a:t>
            </a:r>
            <a:r>
              <a:rPr lang="en-US" altLang="ko-KR" sz="1100" dirty="0">
                <a:latin typeface="경기천년바탕 Regular" pitchFamily="18" charset="-127"/>
                <a:ea typeface="경기천년바탕 Regular" pitchFamily="18" charset="-127"/>
              </a:rPr>
              <a:t>’</a:t>
            </a:r>
            <a:r>
              <a:rPr lang="ko-KR" altLang="en-US" sz="1100" dirty="0">
                <a:latin typeface="경기천년바탕 Regular" pitchFamily="18" charset="-127"/>
                <a:ea typeface="경기천년바탕 Regular" pitchFamily="18" charset="-127"/>
              </a:rPr>
              <a:t>이라는 이름으로 팀 이름을 짓게 되었다</a:t>
            </a:r>
            <a:r>
              <a:rPr lang="en-US" altLang="ko-KR" sz="1100" dirty="0">
                <a:latin typeface="경기천년바탕 Regular" pitchFamily="18" charset="-127"/>
                <a:ea typeface="경기천년바탕 Regular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36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9649" y="-347"/>
            <a:ext cx="2286794" cy="411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디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자 인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301625" y="1178284"/>
            <a:ext cx="3302823" cy="2185553"/>
            <a:chOff x="6143978" y="1151787"/>
            <a:chExt cx="2857767" cy="1871969"/>
          </a:xfrm>
        </p:grpSpPr>
        <p:sp>
          <p:nvSpPr>
            <p:cNvPr id="28" name="TextBox 27"/>
            <p:cNvSpPr txBox="1"/>
            <p:nvPr/>
          </p:nvSpPr>
          <p:spPr>
            <a:xfrm>
              <a:off x="8009455" y="1862245"/>
              <a:ext cx="835201" cy="346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R   179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02475" y="2101129"/>
              <a:ext cx="807576" cy="346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G    53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08010" y="2362348"/>
              <a:ext cx="793762" cy="346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B    45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88515" y="2677193"/>
              <a:ext cx="1013230" cy="346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#B3352D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1332784"/>
              <a:ext cx="1612651" cy="160656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143978" y="1151787"/>
              <a:ext cx="540000" cy="540000"/>
            </a:xfrm>
            <a:prstGeom prst="rect">
              <a:avLst/>
            </a:prstGeom>
          </p:spPr>
        </p:pic>
      </p:grpSp>
      <p:cxnSp>
        <p:nvCxnSpPr>
          <p:cNvPr id="40" name="직선 연결선 39"/>
          <p:cNvCxnSpPr/>
          <p:nvPr/>
        </p:nvCxnSpPr>
        <p:spPr>
          <a:xfrm>
            <a:off x="4566443" y="892215"/>
            <a:ext cx="0" cy="3983791"/>
          </a:xfrm>
          <a:prstGeom prst="line">
            <a:avLst/>
          </a:prstGeom>
          <a:ln w="19050">
            <a:solidFill>
              <a:srgbClr val="B3352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79711" y="2068847"/>
            <a:ext cx="2363852" cy="2159087"/>
            <a:chOff x="673777" y="1059905"/>
            <a:chExt cx="2363852" cy="2159087"/>
          </a:xfrm>
        </p:grpSpPr>
        <p:sp>
          <p:nvSpPr>
            <p:cNvPr id="41" name="TextBox 40"/>
            <p:cNvSpPr txBox="1"/>
            <p:nvPr/>
          </p:nvSpPr>
          <p:spPr>
            <a:xfrm>
              <a:off x="702333" y="1059905"/>
              <a:ext cx="21082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가나다라마바사아</a:t>
              </a:r>
              <a:endParaRPr lang="en-US" altLang="ko-KR" sz="2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  <a:p>
              <a:r>
                <a:rPr lang="ko-KR" altLang="en-US" sz="2000" dirty="0" err="1" smtClean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자차카타파하</a:t>
              </a:r>
              <a:endPara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3777" y="1935042"/>
              <a:ext cx="23638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ABCDEFGHIJKLMN</a:t>
              </a:r>
            </a:p>
            <a:p>
              <a:r>
                <a:rPr lang="en-US" altLang="ko-KR" sz="2000" dirty="0" smtClean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OPQRSTUVWXYZ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4375" y="2818882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0123456789</a:t>
              </a:r>
              <a:endPara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621101" y="1131590"/>
            <a:ext cx="14594" cy="3312368"/>
          </a:xfrm>
          <a:prstGeom prst="line">
            <a:avLst/>
          </a:prstGeom>
          <a:ln w="5715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8332" y="1163528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경기천년바탕 Regular" pitchFamily="18" charset="-127"/>
                <a:ea typeface="경기천년바탕 Regular" pitchFamily="18" charset="-127"/>
              </a:rPr>
              <a:t>서</a:t>
            </a:r>
            <a:r>
              <a:rPr lang="ko-KR" altLang="en-US" sz="2000" dirty="0">
                <a:latin typeface="경기천년바탕 Regular" pitchFamily="18" charset="-127"/>
                <a:ea typeface="경기천년바탕 Regular" pitchFamily="18" charset="-127"/>
              </a:rPr>
              <a:t>체</a:t>
            </a:r>
            <a:r>
              <a:rPr lang="en-US" altLang="ko-KR" sz="2000" dirty="0" smtClean="0">
                <a:latin typeface="경기천년바탕 Regular" pitchFamily="18" charset="-127"/>
                <a:ea typeface="경기천년바탕 Regular" pitchFamily="18" charset="-127"/>
              </a:rPr>
              <a:t>_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경기 천년 바탕 </a:t>
            </a:r>
            <a:r>
              <a:rPr lang="en-US" altLang="ko-KR" dirty="0" smtClean="0">
                <a:latin typeface="경기천년바탕 Regular" pitchFamily="18" charset="-127"/>
                <a:ea typeface="경기천년바탕 Regular" pitchFamily="18" charset="-127"/>
              </a:rPr>
              <a:t>Regular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5409" y="3820125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선명한 </a:t>
            </a:r>
            <a:r>
              <a:rPr lang="ko-KR" altLang="en-US" sz="1600" dirty="0" smtClean="0">
                <a:solidFill>
                  <a:srgbClr val="FF0000"/>
                </a:solidFill>
                <a:latin typeface="경기천년바탕 Regular" pitchFamily="18" charset="-127"/>
                <a:ea typeface="경기천년바탕 Regular" pitchFamily="18" charset="-127"/>
              </a:rPr>
              <a:t>빨강</a:t>
            </a:r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이 아닌</a:t>
            </a:r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,</a:t>
            </a:r>
            <a:endParaRPr lang="ko-KR" altLang="en-US" sz="16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342055" y="3914791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30669" y="4228154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낮은 채도의 </a:t>
            </a:r>
            <a:r>
              <a:rPr lang="ko-KR" altLang="en-US" sz="1600" dirty="0" smtClean="0">
                <a:solidFill>
                  <a:srgbClr val="B3352D"/>
                </a:solidFill>
                <a:latin typeface="경기천년바탕 Regular" pitchFamily="18" charset="-127"/>
                <a:ea typeface="경기천년바탕 Regular" pitchFamily="18" charset="-127"/>
              </a:rPr>
              <a:t>빨간색</a:t>
            </a:r>
            <a:endParaRPr lang="ko-KR" altLang="en-US" sz="1600" dirty="0">
              <a:solidFill>
                <a:srgbClr val="B3352D"/>
              </a:solidFill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342055" y="4307431"/>
            <a:ext cx="180000" cy="180000"/>
          </a:xfrm>
          <a:prstGeom prst="ellipse">
            <a:avLst/>
          </a:prstGeom>
          <a:solidFill>
            <a:srgbClr val="B3352D"/>
          </a:solidFill>
          <a:ln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4034605" y="202259"/>
            <a:ext cx="5109395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3943326" y="143797"/>
            <a:ext cx="108000" cy="108000"/>
          </a:xfrm>
          <a:prstGeom prst="ellipse">
            <a:avLst/>
          </a:prstGeom>
          <a:solidFill>
            <a:srgbClr val="C13B3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6661685" y="143797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275856" y="251796"/>
            <a:ext cx="1452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로고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색깔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폰트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372200" y="251180"/>
            <a:ext cx="710451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5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앱디자</a:t>
            </a:r>
            <a:r>
              <a:rPr lang="ko-KR" altLang="en-US" sz="115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</a:t>
            </a:r>
            <a:endParaRPr lang="ko-KR" altLang="en-US" sz="11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36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디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자 인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94" y="2887344"/>
            <a:ext cx="1214880" cy="21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637925"/>
            <a:ext cx="1231440" cy="21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42" y="2895493"/>
            <a:ext cx="1214880" cy="21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49" y="712356"/>
            <a:ext cx="1226973" cy="20825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4951583" y="2499742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경기천년바탕 Regular" pitchFamily="18" charset="-127"/>
                <a:ea typeface="경기천년바탕 Regular" pitchFamily="18" charset="-127"/>
              </a:rPr>
              <a:t>더 간략하게</a:t>
            </a:r>
            <a:r>
              <a:rPr lang="en-US" altLang="ko-KR" sz="3200" dirty="0" smtClean="0">
                <a:latin typeface="경기천년바탕 Regular" pitchFamily="18" charset="-127"/>
                <a:ea typeface="경기천년바탕 Regular" pitchFamily="18" charset="-127"/>
              </a:rPr>
              <a:t>,</a:t>
            </a:r>
            <a:endParaRPr lang="ko-KR" altLang="en-US" sz="32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60310" y="3211111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경기천년바탕 Regular" pitchFamily="18" charset="-127"/>
                <a:ea typeface="경기천년바탕 Regular" pitchFamily="18" charset="-127"/>
              </a:rPr>
              <a:t>더 명확하게</a:t>
            </a:r>
            <a:r>
              <a:rPr lang="en-US" altLang="ko-KR" sz="3200" dirty="0" smtClean="0">
                <a:latin typeface="경기천년바탕 Regular" pitchFamily="18" charset="-127"/>
                <a:ea typeface="경기천년바탕 Regular" pitchFamily="18" charset="-127"/>
              </a:rPr>
              <a:t>,</a:t>
            </a:r>
            <a:endParaRPr lang="ko-KR" altLang="en-US" sz="32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90168" y="3931191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경기천년바탕 Regular" pitchFamily="18" charset="-127"/>
                <a:ea typeface="경기천년바탕 Regular" pitchFamily="18" charset="-127"/>
              </a:rPr>
              <a:t>더 큼직하게</a:t>
            </a:r>
            <a:r>
              <a:rPr lang="en-US" altLang="ko-KR" sz="3200" dirty="0" smtClean="0">
                <a:latin typeface="경기천년바탕 Regular" pitchFamily="18" charset="-127"/>
                <a:ea typeface="경기천년바탕 Regular" pitchFamily="18" charset="-127"/>
              </a:rPr>
              <a:t>,</a:t>
            </a:r>
            <a:endParaRPr lang="ko-KR" altLang="en-US" sz="32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034605" y="202259"/>
            <a:ext cx="5109395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943326" y="143797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6661685" y="143797"/>
            <a:ext cx="108000" cy="108000"/>
          </a:xfrm>
          <a:prstGeom prst="ellipse">
            <a:avLst/>
          </a:prstGeom>
          <a:solidFill>
            <a:srgbClr val="B3352D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275856" y="251796"/>
            <a:ext cx="1452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로고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색깔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폰트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72200" y="251180"/>
            <a:ext cx="710451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5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앱디자</a:t>
            </a:r>
            <a:r>
              <a:rPr lang="ko-KR" altLang="en-US" sz="115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</a:t>
            </a:r>
            <a:endParaRPr lang="ko-KR" altLang="en-US" sz="11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85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>
            <a:stCxn id="20" idx="6"/>
          </p:cNvCxnSpPr>
          <p:nvPr/>
        </p:nvCxnSpPr>
        <p:spPr>
          <a:xfrm>
            <a:off x="3681085" y="197797"/>
            <a:ext cx="5462915" cy="4462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279649" y="-347"/>
            <a:ext cx="2286794" cy="411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 능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73085" y="143797"/>
            <a:ext cx="108000" cy="108000"/>
          </a:xfrm>
          <a:prstGeom prst="ellipse">
            <a:avLst/>
          </a:prstGeom>
          <a:solidFill>
            <a:srgbClr val="B3352D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53098" y="143797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660974" y="143798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7257754" y="143798"/>
            <a:ext cx="1072730" cy="381998"/>
            <a:chOff x="7155266" y="159494"/>
            <a:chExt cx="1072730" cy="381998"/>
          </a:xfrm>
        </p:grpSpPr>
        <p:sp>
          <p:nvSpPr>
            <p:cNvPr id="41" name="타원 40"/>
            <p:cNvSpPr/>
            <p:nvPr/>
          </p:nvSpPr>
          <p:spPr>
            <a:xfrm>
              <a:off x="7558486" y="159494"/>
              <a:ext cx="108000" cy="108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155266" y="264493"/>
              <a:ext cx="1072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강점 </a:t>
              </a:r>
              <a:r>
                <a:rPr lang="en-US" altLang="ko-KR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&amp; </a:t>
              </a:r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차별성</a:t>
              </a:r>
              <a:endPara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3013224" y="248797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사용자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보호자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37034" y="254706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시연영상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822682" y="928320"/>
            <a:ext cx="766890" cy="1427406"/>
            <a:chOff x="1115617" y="1838914"/>
            <a:chExt cx="766890" cy="1427406"/>
          </a:xfrm>
        </p:grpSpPr>
        <p:sp>
          <p:nvSpPr>
            <p:cNvPr id="53" name="TextBox 52"/>
            <p:cNvSpPr txBox="1"/>
            <p:nvPr/>
          </p:nvSpPr>
          <p:spPr>
            <a:xfrm>
              <a:off x="1139996" y="2927766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경기천년바탕 Regular" pitchFamily="18" charset="-127"/>
                  <a:ea typeface="경기천년바탕 Regular" pitchFamily="18" charset="-127"/>
                </a:rPr>
                <a:t>사용자</a:t>
              </a:r>
              <a:endParaRPr lang="ko-KR" altLang="en-US" sz="1600" dirty="0"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7" y="1838914"/>
              <a:ext cx="766890" cy="1078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5" name="그룹 54"/>
          <p:cNvGrpSpPr/>
          <p:nvPr/>
        </p:nvGrpSpPr>
        <p:grpSpPr>
          <a:xfrm>
            <a:off x="6467404" y="903979"/>
            <a:ext cx="814647" cy="1449332"/>
            <a:chOff x="1259632" y="1851670"/>
            <a:chExt cx="814647" cy="1449332"/>
          </a:xfrm>
        </p:grpSpPr>
        <p:sp>
          <p:nvSpPr>
            <p:cNvPr id="56" name="TextBox 55"/>
            <p:cNvSpPr txBox="1"/>
            <p:nvPr/>
          </p:nvSpPr>
          <p:spPr>
            <a:xfrm>
              <a:off x="1259632" y="2931670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경기천년바탕 Regular" pitchFamily="18" charset="-127"/>
                  <a:ea typeface="경기천년바탕 Regular" pitchFamily="18" charset="-127"/>
                </a:rPr>
                <a:t>보</a:t>
              </a:r>
              <a:r>
                <a:rPr lang="ko-KR" altLang="en-US" dirty="0">
                  <a:latin typeface="경기천년바탕 Regular" pitchFamily="18" charset="-127"/>
                  <a:ea typeface="경기천년바탕 Regular" pitchFamily="18" charset="-127"/>
                </a:rPr>
                <a:t>호</a:t>
              </a:r>
              <a:r>
                <a:rPr lang="ko-KR" altLang="en-US" dirty="0" smtClean="0">
                  <a:latin typeface="경기천년바탕 Regular" pitchFamily="18" charset="-127"/>
                  <a:ea typeface="경기천년바탕 Regular" pitchFamily="18" charset="-127"/>
                </a:rPr>
                <a:t>자</a:t>
              </a:r>
              <a:endParaRPr lang="ko-KR" altLang="en-US" dirty="0"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2456" y="1851670"/>
              <a:ext cx="729000" cy="10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0" name="직선 연결선 9"/>
          <p:cNvCxnSpPr/>
          <p:nvPr/>
        </p:nvCxnSpPr>
        <p:spPr>
          <a:xfrm>
            <a:off x="570725" y="2580078"/>
            <a:ext cx="3240000" cy="0"/>
          </a:xfrm>
          <a:prstGeom prst="line">
            <a:avLst/>
          </a:prstGeom>
          <a:ln w="19050">
            <a:solidFill>
              <a:srgbClr val="C13B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7" y="2744147"/>
            <a:ext cx="936104" cy="936104"/>
          </a:xfrm>
          <a:prstGeom prst="rect">
            <a:avLst/>
          </a:prstGeom>
        </p:spPr>
      </p:pic>
      <p:grpSp>
        <p:nvGrpSpPr>
          <p:cNvPr id="60" name="그룹 59"/>
          <p:cNvGrpSpPr>
            <a:grpSpLocks noChangeAspect="1"/>
          </p:cNvGrpSpPr>
          <p:nvPr/>
        </p:nvGrpSpPr>
        <p:grpSpPr>
          <a:xfrm>
            <a:off x="2888569" y="2744251"/>
            <a:ext cx="952960" cy="936000"/>
            <a:chOff x="2771800" y="566215"/>
            <a:chExt cx="3925402" cy="3925402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566215"/>
              <a:ext cx="3925402" cy="3925402"/>
            </a:xfrm>
            <a:prstGeom prst="rect">
              <a:avLst/>
            </a:prstGeom>
          </p:spPr>
        </p:pic>
        <p:grpSp>
          <p:nvGrpSpPr>
            <p:cNvPr id="62" name="그룹 61"/>
            <p:cNvGrpSpPr/>
            <p:nvPr/>
          </p:nvGrpSpPr>
          <p:grpSpPr>
            <a:xfrm>
              <a:off x="3333794" y="2680762"/>
              <a:ext cx="1315547" cy="1315547"/>
              <a:chOff x="3333794" y="2680762"/>
              <a:chExt cx="1315547" cy="1315547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3414074" y="2746874"/>
                <a:ext cx="1163021" cy="1220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3794" y="2680762"/>
                <a:ext cx="1315547" cy="1315547"/>
              </a:xfrm>
              <a:prstGeom prst="rect">
                <a:avLst/>
              </a:prstGeom>
            </p:spPr>
          </p:pic>
        </p:grpSp>
      </p:grpSp>
      <p:cxnSp>
        <p:nvCxnSpPr>
          <p:cNvPr id="58" name="직선 연결선 57"/>
          <p:cNvCxnSpPr/>
          <p:nvPr/>
        </p:nvCxnSpPr>
        <p:spPr>
          <a:xfrm>
            <a:off x="5241791" y="2580078"/>
            <a:ext cx="3240000" cy="0"/>
          </a:xfrm>
          <a:prstGeom prst="line">
            <a:avLst/>
          </a:prstGeom>
          <a:ln w="19050">
            <a:solidFill>
              <a:srgbClr val="C13B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791" y="2816884"/>
            <a:ext cx="792088" cy="79208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63" y="2754642"/>
            <a:ext cx="900000" cy="90000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016105" y="3880668"/>
            <a:ext cx="155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사용자가 </a:t>
            </a:r>
            <a:endParaRPr lang="en-US" altLang="ko-KR" dirty="0" smtClean="0">
              <a:latin typeface="경기천년바탕 Regular" pitchFamily="18" charset="-127"/>
              <a:ea typeface="경기천년바탕 Regular" pitchFamily="18" charset="-127"/>
            </a:endParaRPr>
          </a:p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알약 미복용 시 </a:t>
            </a:r>
            <a:endParaRPr lang="en-US" altLang="ko-KR" dirty="0" smtClean="0">
              <a:latin typeface="경기천년바탕 Regular" pitchFamily="18" charset="-127"/>
              <a:ea typeface="경기천년바탕 Regular" pitchFamily="18" charset="-127"/>
            </a:endParaRPr>
          </a:p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메시지 알림 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510879" y="3880668"/>
            <a:ext cx="1093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사용자의 </a:t>
            </a:r>
            <a:endParaRPr lang="en-US" altLang="ko-KR" dirty="0" smtClean="0">
              <a:latin typeface="경기천년바탕 Regular" pitchFamily="18" charset="-127"/>
              <a:ea typeface="경기천년바탕 Regular" pitchFamily="18" charset="-127"/>
            </a:endParaRPr>
          </a:p>
          <a:p>
            <a:r>
              <a:rPr lang="ko-KR" altLang="en-US" dirty="0" err="1" smtClean="0">
                <a:latin typeface="경기천년바탕 Regular" pitchFamily="18" charset="-127"/>
                <a:ea typeface="경기천년바탕 Regular" pitchFamily="18" charset="-127"/>
              </a:rPr>
              <a:t>심박수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endParaRPr lang="en-US" altLang="ko-KR" dirty="0" smtClean="0">
              <a:latin typeface="경기천년바탕 Regular" pitchFamily="18" charset="-127"/>
              <a:ea typeface="경기천년바탕 Regular" pitchFamily="18" charset="-127"/>
            </a:endParaRPr>
          </a:p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기록 확인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07002" y="3907395"/>
            <a:ext cx="155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지정된 시간에 </a:t>
            </a:r>
            <a:endParaRPr lang="en-US" altLang="ko-KR" dirty="0" smtClean="0">
              <a:latin typeface="경기천년바탕 Regular" pitchFamily="18" charset="-127"/>
              <a:ea typeface="경기천년바탕 Regular" pitchFamily="18" charset="-127"/>
            </a:endParaRPr>
          </a:p>
          <a:p>
            <a:r>
              <a:rPr lang="ko-KR" altLang="en-US" dirty="0" err="1" smtClean="0">
                <a:latin typeface="경기천년바탕 Regular" pitchFamily="18" charset="-127"/>
                <a:ea typeface="경기천년바탕 Regular" pitchFamily="18" charset="-127"/>
              </a:rPr>
              <a:t>알람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 작동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9552" y="3880668"/>
            <a:ext cx="1093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사용자의 </a:t>
            </a:r>
            <a:endParaRPr lang="en-US" altLang="ko-KR" dirty="0" smtClean="0">
              <a:latin typeface="경기천년바탕 Regular" pitchFamily="18" charset="-127"/>
              <a:ea typeface="경기천년바탕 Regular" pitchFamily="18" charset="-127"/>
            </a:endParaRPr>
          </a:p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능동적인 </a:t>
            </a:r>
            <a:endParaRPr lang="en-US" altLang="ko-KR" dirty="0" smtClean="0">
              <a:latin typeface="경기천년바탕 Regular" pitchFamily="18" charset="-127"/>
              <a:ea typeface="경기천년바탕 Regular" pitchFamily="18" charset="-127"/>
            </a:endParaRPr>
          </a:p>
          <a:p>
            <a:r>
              <a:rPr lang="ko-KR" altLang="en-US" dirty="0" err="1" smtClean="0">
                <a:latin typeface="경기천년바탕 Regular" pitchFamily="18" charset="-127"/>
                <a:ea typeface="경기천년바탕 Regular" pitchFamily="18" charset="-127"/>
              </a:rPr>
              <a:t>심박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 체크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7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279649" y="-347"/>
            <a:ext cx="2286794" cy="411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 능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8434" y="2427734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동영상을 함께 보시겠습니다</a:t>
            </a:r>
            <a:endParaRPr lang="ko-KR" altLang="en-US" sz="2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27784" y="2337734"/>
            <a:ext cx="79200" cy="79200"/>
          </a:xfrm>
          <a:prstGeom prst="ellipse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9626" y="2339487"/>
            <a:ext cx="79200" cy="79200"/>
          </a:xfrm>
          <a:prstGeom prst="ellipse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253102" y="2341440"/>
            <a:ext cx="79200" cy="79200"/>
          </a:xfrm>
          <a:prstGeom prst="ellipse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9" idx="6"/>
          </p:cNvCxnSpPr>
          <p:nvPr/>
        </p:nvCxnSpPr>
        <p:spPr>
          <a:xfrm>
            <a:off x="3681085" y="197797"/>
            <a:ext cx="5462915" cy="4462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573085" y="143797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653098" y="143797"/>
            <a:ext cx="108000" cy="108000"/>
          </a:xfrm>
          <a:prstGeom prst="ellipse">
            <a:avLst/>
          </a:prstGeom>
          <a:solidFill>
            <a:srgbClr val="B3352D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660974" y="143798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7257754" y="143798"/>
            <a:ext cx="1072730" cy="381998"/>
            <a:chOff x="7155266" y="159494"/>
            <a:chExt cx="1072730" cy="381998"/>
          </a:xfrm>
        </p:grpSpPr>
        <p:sp>
          <p:nvSpPr>
            <p:cNvPr id="37" name="타원 36"/>
            <p:cNvSpPr/>
            <p:nvPr/>
          </p:nvSpPr>
          <p:spPr>
            <a:xfrm>
              <a:off x="7558486" y="159494"/>
              <a:ext cx="108000" cy="108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155266" y="264493"/>
              <a:ext cx="10727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강점 </a:t>
              </a:r>
              <a:r>
                <a:rPr lang="en-US" altLang="ko-KR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&amp; </a:t>
              </a:r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차별성</a:t>
              </a:r>
              <a:endPara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3013224" y="248797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사용자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보호자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37034" y="254706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시연영상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7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9650" y="-635"/>
            <a:ext cx="2286635" cy="412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55625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635" y="0"/>
            <a:ext cx="0" cy="41148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985" y="-635"/>
            <a:ext cx="2447925" cy="555625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 능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4" name="직선 연결선 23"/>
          <p:cNvCxnSpPr>
            <a:stCxn id="27" idx="6"/>
          </p:cNvCxnSpPr>
          <p:nvPr/>
        </p:nvCxnSpPr>
        <p:spPr>
          <a:xfrm>
            <a:off x="3681095" y="197485"/>
            <a:ext cx="5462905" cy="4445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573145" y="143510"/>
            <a:ext cx="107950" cy="1079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653405" y="143510"/>
            <a:ext cx="107950" cy="1079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661275" y="143510"/>
            <a:ext cx="107950" cy="1079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7258050" y="143510"/>
            <a:ext cx="1072515" cy="382270"/>
            <a:chOff x="7258050" y="143510"/>
            <a:chExt cx="1072515" cy="382270"/>
          </a:xfrm>
        </p:grpSpPr>
        <p:sp>
          <p:nvSpPr>
            <p:cNvPr id="31" name="타원 30"/>
            <p:cNvSpPr/>
            <p:nvPr/>
          </p:nvSpPr>
          <p:spPr>
            <a:xfrm>
              <a:off x="7661275" y="143510"/>
              <a:ext cx="107950" cy="107950"/>
            </a:xfrm>
            <a:prstGeom prst="ellipse">
              <a:avLst/>
            </a:prstGeom>
            <a:solidFill>
              <a:srgbClr val="B3352D"/>
            </a:solidFill>
            <a:ln w="1270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58050" y="248920"/>
              <a:ext cx="1072515" cy="276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강점 </a:t>
              </a:r>
              <a:r>
                <a:rPr lang="en-US" altLang="ko-KR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&amp; </a:t>
              </a:r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차별성</a:t>
              </a:r>
              <a:endPara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013075" y="248920"/>
            <a:ext cx="1226820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사용자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보호자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37175" y="254635"/>
            <a:ext cx="728345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시연영상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3480" y="2141220"/>
            <a:ext cx="443293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경기천년바탕 Regular" pitchFamily="18" charset="-127"/>
                <a:ea typeface="경기천년바탕 Regular" pitchFamily="18" charset="-127"/>
              </a:rPr>
              <a:t>알약 </a:t>
            </a:r>
            <a:r>
              <a:rPr lang="ko-KR" altLang="en-US" sz="2800" dirty="0" err="1" smtClean="0">
                <a:latin typeface="경기천년바탕 Regular" pitchFamily="18" charset="-127"/>
                <a:ea typeface="경기천년바탕 Regular" pitchFamily="18" charset="-127"/>
              </a:rPr>
              <a:t>알람</a:t>
            </a:r>
            <a:r>
              <a:rPr lang="ko-KR" altLang="en-US" sz="2800" dirty="0" smtClean="0">
                <a:latin typeface="경기천년바탕 Regular" pitchFamily="18" charset="-127"/>
                <a:ea typeface="경기천년바탕 Regular" pitchFamily="18" charset="-127"/>
              </a:rPr>
              <a:t>    </a:t>
            </a:r>
            <a:r>
              <a:rPr lang="en-US" altLang="ko-KR" sz="3600" dirty="0" smtClean="0">
                <a:latin typeface="경기천년바탕 Regular" pitchFamily="18" charset="-127"/>
                <a:ea typeface="경기천년바탕 Regular" pitchFamily="18" charset="-127"/>
              </a:rPr>
              <a:t>+</a:t>
            </a:r>
            <a:r>
              <a:rPr lang="en-US" altLang="ko-KR" sz="2800" dirty="0" smtClean="0">
                <a:latin typeface="경기천년바탕 Regular" pitchFamily="18" charset="-127"/>
                <a:ea typeface="경기천년바탕 Regular" pitchFamily="18" charset="-127"/>
              </a:rPr>
              <a:t>    </a:t>
            </a:r>
            <a:r>
              <a:rPr lang="ko-KR" altLang="en-US" sz="2800" dirty="0" err="1" smtClean="0">
                <a:latin typeface="경기천년바탕 Regular" pitchFamily="18" charset="-127"/>
                <a:ea typeface="경기천년바탕 Regular" pitchFamily="18" charset="-127"/>
              </a:rPr>
              <a:t>심박수</a:t>
            </a:r>
            <a:r>
              <a:rPr lang="ko-KR" altLang="en-US" sz="2800" dirty="0" smtClean="0">
                <a:latin typeface="경기천년바탕 Regular" pitchFamily="18" charset="-127"/>
                <a:ea typeface="경기천년바탕 Regular" pitchFamily="18" charset="-127"/>
              </a:rPr>
              <a:t> 측정</a:t>
            </a:r>
            <a:endParaRPr lang="ko-KR" altLang="en-US" sz="28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43305" y="1052195"/>
            <a:ext cx="2298065" cy="1015365"/>
            <a:chOff x="1043305" y="1052195"/>
            <a:chExt cx="2298065" cy="1015365"/>
          </a:xfrm>
        </p:grpSpPr>
        <p:sp>
          <p:nvSpPr>
            <p:cNvPr id="2" name="TextBox 1"/>
            <p:cNvSpPr txBox="1"/>
            <p:nvPr/>
          </p:nvSpPr>
          <p:spPr>
            <a:xfrm>
              <a:off x="1043305" y="1144270"/>
              <a:ext cx="1814830" cy="8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C13B31"/>
                  </a:solidFill>
                  <a:latin typeface="경기천년바탕 Regular" pitchFamily="18" charset="-127"/>
                  <a:ea typeface="경기천년바탕 Regular" pitchFamily="18" charset="-127"/>
                </a:rPr>
                <a:t>차별성</a:t>
              </a:r>
              <a:endParaRPr lang="ko-KR" altLang="en-US" sz="4800" dirty="0">
                <a:solidFill>
                  <a:srgbClr val="C13B31"/>
                </a:solidFill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772410" y="1052195"/>
              <a:ext cx="569595" cy="1015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dirty="0">
                  <a:solidFill>
                    <a:srgbClr val="C13B31"/>
                  </a:solidFill>
                  <a:latin typeface="경기천년바탕 Regular" pitchFamily="18" charset="-127"/>
                  <a:ea typeface="경기천년바탕 Regular" pitchFamily="18" charset="-127"/>
                </a:rPr>
                <a:t>1</a:t>
              </a:r>
              <a:endParaRPr lang="ko-KR" altLang="en-US" sz="6000" dirty="0"/>
            </a:p>
          </p:txBody>
        </p:sp>
      </p:grpSp>
      <p:sp>
        <p:nvSpPr>
          <p:cNvPr id="10" name="모서리가 둥근 직사각형 9"/>
          <p:cNvSpPr>
            <a:spLocks/>
          </p:cNvSpPr>
          <p:nvPr/>
        </p:nvSpPr>
        <p:spPr>
          <a:xfrm>
            <a:off x="1433830" y="3376295"/>
            <a:ext cx="2928620" cy="1248410"/>
          </a:xfrm>
          <a:prstGeom prst="roundRect">
            <a:avLst/>
          </a:prstGeom>
          <a:noFill/>
          <a:ln w="38100" cap="flat" cmpd="sng">
            <a:solidFill>
              <a:srgbClr val="C13B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1861185" y="3220085"/>
            <a:ext cx="2150745" cy="33909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경기천년바탕 Regular" charset="0"/>
                <a:ea typeface="경기천년바탕 Regular" charset="0"/>
              </a:rPr>
              <a:t>기존의 스마트 알약시장</a:t>
            </a:r>
            <a:endParaRPr lang="ko-KR" altLang="en-US" sz="1600" b="0" cap="none" dirty="0" smtClean="0">
              <a:latin typeface="경기천년바탕 Regular" charset="0"/>
              <a:ea typeface="경기천년바탕 Regular" charset="0"/>
            </a:endParaRPr>
          </a:p>
        </p:txBody>
      </p:sp>
      <p:pic>
        <p:nvPicPr>
          <p:cNvPr id="16" name="그림 15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7035" y="3763645"/>
            <a:ext cx="269240" cy="270510"/>
          </a:xfrm>
          <a:prstGeom prst="rect">
            <a:avLst/>
          </a:prstGeom>
          <a:noFill/>
        </p:spPr>
      </p:pic>
      <p:pic>
        <p:nvPicPr>
          <p:cNvPr id="33" name="그림 32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0135" y="3763645"/>
            <a:ext cx="269240" cy="270510"/>
          </a:xfrm>
          <a:prstGeom prst="rect">
            <a:avLst/>
          </a:prstGeom>
          <a:noFill/>
        </p:spPr>
      </p:pic>
      <p:pic>
        <p:nvPicPr>
          <p:cNvPr id="34" name="그림 33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6890" y="3763645"/>
            <a:ext cx="269240" cy="270510"/>
          </a:xfrm>
          <a:prstGeom prst="rect">
            <a:avLst/>
          </a:prstGeom>
          <a:noFill/>
        </p:spPr>
      </p:pic>
      <p:pic>
        <p:nvPicPr>
          <p:cNvPr id="37" name="그림 36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1575" y="3763645"/>
            <a:ext cx="269240" cy="270510"/>
          </a:xfrm>
          <a:prstGeom prst="rect">
            <a:avLst/>
          </a:prstGeom>
          <a:noFill/>
        </p:spPr>
      </p:pic>
      <p:pic>
        <p:nvPicPr>
          <p:cNvPr id="12" name="그림 11" descr="C:/Users/자옹/AppData/Roaming/PolarisOffice/ETemp/21088_18317624/image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0560" y="3777615"/>
            <a:ext cx="302260" cy="302895"/>
          </a:xfrm>
          <a:prstGeom prst="rect">
            <a:avLst/>
          </a:prstGeom>
          <a:noFill/>
        </p:spPr>
      </p:pic>
      <p:sp>
        <p:nvSpPr>
          <p:cNvPr id="44" name="모서리가 둥근 직사각형 43"/>
          <p:cNvSpPr>
            <a:spLocks/>
          </p:cNvSpPr>
          <p:nvPr/>
        </p:nvSpPr>
        <p:spPr>
          <a:xfrm>
            <a:off x="4884420" y="3376295"/>
            <a:ext cx="2928620" cy="1248410"/>
          </a:xfrm>
          <a:prstGeom prst="roundRect">
            <a:avLst/>
          </a:prstGeom>
          <a:noFill/>
          <a:ln w="38100" cap="flat" cmpd="sng">
            <a:solidFill>
              <a:srgbClr val="C13B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5" name="TextBox 44"/>
          <p:cNvSpPr txBox="1">
            <a:spLocks/>
          </p:cNvSpPr>
          <p:nvPr/>
        </p:nvSpPr>
        <p:spPr>
          <a:xfrm>
            <a:off x="5784850" y="3220085"/>
            <a:ext cx="1219835" cy="3689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경기천년바탕 Regular" charset="0"/>
                <a:ea typeface="경기천년바탕 Regular" charset="0"/>
              </a:rPr>
              <a:t>삼 시 세 알</a:t>
            </a:r>
            <a:endParaRPr lang="ko-KR" altLang="en-US" sz="1800" b="0" cap="none" dirty="0" smtClean="0">
              <a:latin typeface="경기천년바탕 Regular" charset="0"/>
              <a:ea typeface="경기천년바탕 Regular" charset="0"/>
            </a:endParaRPr>
          </a:p>
        </p:txBody>
      </p:sp>
      <p:pic>
        <p:nvPicPr>
          <p:cNvPr id="46" name="그림 45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7625" y="3803015"/>
            <a:ext cx="265430" cy="266065"/>
          </a:xfrm>
          <a:prstGeom prst="rect">
            <a:avLst/>
          </a:prstGeom>
          <a:noFill/>
        </p:spPr>
      </p:pic>
      <p:pic>
        <p:nvPicPr>
          <p:cNvPr id="48" name="그림 47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7480" y="3803015"/>
            <a:ext cx="265430" cy="266065"/>
          </a:xfrm>
          <a:prstGeom prst="rect">
            <a:avLst/>
          </a:prstGeom>
          <a:noFill/>
        </p:spPr>
      </p:pic>
      <p:pic>
        <p:nvPicPr>
          <p:cNvPr id="50" name="그림 49" descr="C:/Users/자옹/AppData/Roaming/PolarisOffice/ETemp/21088_18317624/image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26605" y="3777615"/>
            <a:ext cx="302260" cy="302895"/>
          </a:xfrm>
          <a:prstGeom prst="rect">
            <a:avLst/>
          </a:prstGeom>
          <a:noFill/>
        </p:spPr>
      </p:pic>
      <p:sp>
        <p:nvSpPr>
          <p:cNvPr id="22" name="타원 21"/>
          <p:cNvSpPr/>
          <p:nvPr/>
        </p:nvSpPr>
        <p:spPr>
          <a:xfrm>
            <a:off x="652145" y="1470660"/>
            <a:ext cx="147955" cy="147955"/>
          </a:xfrm>
          <a:prstGeom prst="ellipse">
            <a:avLst/>
          </a:prstGeom>
          <a:solidFill>
            <a:srgbClr val="C13B31"/>
          </a:solidFill>
          <a:ln>
            <a:solidFill>
              <a:srgbClr val="C13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265" y="4135755"/>
            <a:ext cx="269240" cy="270510"/>
          </a:xfrm>
          <a:prstGeom prst="rect">
            <a:avLst/>
          </a:prstGeom>
          <a:noFill/>
        </p:spPr>
      </p:pic>
      <p:pic>
        <p:nvPicPr>
          <p:cNvPr id="52" name="그림 51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9365" y="4135755"/>
            <a:ext cx="269240" cy="270510"/>
          </a:xfrm>
          <a:prstGeom prst="rect">
            <a:avLst/>
          </a:prstGeom>
          <a:noFill/>
        </p:spPr>
      </p:pic>
      <p:pic>
        <p:nvPicPr>
          <p:cNvPr id="53" name="그림 52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6120" y="4135755"/>
            <a:ext cx="269240" cy="270510"/>
          </a:xfrm>
          <a:prstGeom prst="rect">
            <a:avLst/>
          </a:prstGeom>
          <a:noFill/>
        </p:spPr>
      </p:pic>
      <p:pic>
        <p:nvPicPr>
          <p:cNvPr id="54" name="그림 53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00805" y="4135755"/>
            <a:ext cx="269240" cy="270510"/>
          </a:xfrm>
          <a:prstGeom prst="rect">
            <a:avLst/>
          </a:prstGeom>
          <a:noFill/>
        </p:spPr>
      </p:pic>
      <p:pic>
        <p:nvPicPr>
          <p:cNvPr id="55" name="그림 54" descr="C:/Users/자옹/AppData/Roaming/PolarisOffice/ETemp/21088_18317624/image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85510" y="4130040"/>
            <a:ext cx="302260" cy="302895"/>
          </a:xfrm>
          <a:prstGeom prst="rect">
            <a:avLst/>
          </a:prstGeom>
          <a:noFill/>
        </p:spPr>
      </p:pic>
      <p:pic>
        <p:nvPicPr>
          <p:cNvPr id="56" name="그림 55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62575" y="4155440"/>
            <a:ext cx="265430" cy="266065"/>
          </a:xfrm>
          <a:prstGeom prst="rect">
            <a:avLst/>
          </a:prstGeom>
          <a:noFill/>
        </p:spPr>
      </p:pic>
      <p:pic>
        <p:nvPicPr>
          <p:cNvPr id="57" name="그림 56" descr="C:/Users/자옹/AppData/Roaming/PolarisOffice/ETemp/21088_18317624/image5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2430" y="4155440"/>
            <a:ext cx="265430" cy="266065"/>
          </a:xfrm>
          <a:prstGeom prst="rect">
            <a:avLst/>
          </a:prstGeom>
          <a:noFill/>
        </p:spPr>
      </p:pic>
      <p:pic>
        <p:nvPicPr>
          <p:cNvPr id="58" name="그림 57" descr="C:/Users/자옹/AppData/Roaming/PolarisOffice/ETemp/21088_18317624/image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1554" y="4130040"/>
            <a:ext cx="302260" cy="302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594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9650" y="-635"/>
            <a:ext cx="2286635" cy="412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55625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635" y="0"/>
            <a:ext cx="0" cy="41148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985" y="-635"/>
            <a:ext cx="2447925" cy="555625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 능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4" name="직선 연결선 23"/>
          <p:cNvCxnSpPr>
            <a:stCxn id="27" idx="6"/>
          </p:cNvCxnSpPr>
          <p:nvPr/>
        </p:nvCxnSpPr>
        <p:spPr>
          <a:xfrm>
            <a:off x="3681095" y="197485"/>
            <a:ext cx="5462905" cy="4445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573145" y="143510"/>
            <a:ext cx="107950" cy="1079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653405" y="143510"/>
            <a:ext cx="107950" cy="1079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661275" y="143510"/>
            <a:ext cx="107950" cy="1079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7258050" y="143510"/>
            <a:ext cx="1072515" cy="382270"/>
            <a:chOff x="7258050" y="143510"/>
            <a:chExt cx="1072515" cy="382270"/>
          </a:xfrm>
        </p:grpSpPr>
        <p:sp>
          <p:nvSpPr>
            <p:cNvPr id="31" name="타원 30"/>
            <p:cNvSpPr/>
            <p:nvPr/>
          </p:nvSpPr>
          <p:spPr>
            <a:xfrm>
              <a:off x="7661275" y="143510"/>
              <a:ext cx="107950" cy="107950"/>
            </a:xfrm>
            <a:prstGeom prst="ellipse">
              <a:avLst/>
            </a:prstGeom>
            <a:solidFill>
              <a:srgbClr val="B3352D"/>
            </a:solidFill>
            <a:ln w="1270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58050" y="248920"/>
              <a:ext cx="1072515" cy="276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강점 </a:t>
              </a:r>
              <a:r>
                <a:rPr lang="en-US" altLang="ko-KR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&amp; </a:t>
              </a:r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차별성</a:t>
              </a:r>
              <a:endPara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013075" y="248920"/>
            <a:ext cx="1226820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사용자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보호자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37175" y="254635"/>
            <a:ext cx="728345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시연영상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1557655" y="2787000"/>
            <a:ext cx="7024680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latin typeface="경기천년바탕 Regular" charset="0"/>
                <a:ea typeface="경기천년바탕 Regular" charset="0"/>
              </a:rPr>
              <a:t>블루투스 사용 X </a:t>
            </a:r>
            <a:r>
              <a:rPr lang="en-US" altLang="ko-KR" sz="2800" b="0" cap="none" dirty="0" smtClean="0">
                <a:latin typeface="경기천년바탕 Regular" charset="0"/>
                <a:ea typeface="경기천년바탕 Regular" charset="0"/>
              </a:rPr>
              <a:t>           </a:t>
            </a:r>
            <a:r>
              <a:rPr lang="en-US" altLang="ko-KR" sz="2800" b="0" cap="none" dirty="0" err="1" smtClean="0">
                <a:latin typeface="경기천년바탕 Regular" charset="0"/>
                <a:ea typeface="경기천년바탕 Regular" charset="0"/>
              </a:rPr>
              <a:t>서버로</a:t>
            </a:r>
            <a:r>
              <a:rPr lang="en-US" altLang="ko-KR" sz="2800" b="0" cap="none" dirty="0" smtClean="0">
                <a:latin typeface="경기천년바탕 Regular" charset="0"/>
                <a:ea typeface="경기천년바탕 Regular" charset="0"/>
              </a:rPr>
              <a:t> </a:t>
            </a:r>
            <a:r>
              <a:rPr lang="en-US" altLang="ko-KR" sz="2800" b="0" cap="none" dirty="0" smtClean="0">
                <a:latin typeface="경기천년바탕 Regular" charset="0"/>
                <a:ea typeface="경기천년바탕 Regular" charset="0"/>
              </a:rPr>
              <a:t>값을 주고받음</a:t>
            </a:r>
            <a:endParaRPr lang="ko-KR" altLang="en-US" sz="2800" b="0" cap="none" dirty="0" smtClean="0">
              <a:latin typeface="경기천년바탕 Regular" charset="0"/>
              <a:ea typeface="경기천년바탕 Regular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43305" y="1052195"/>
            <a:ext cx="2298065" cy="1015365"/>
            <a:chOff x="1043305" y="1052195"/>
            <a:chExt cx="2298065" cy="1015365"/>
          </a:xfrm>
        </p:grpSpPr>
        <p:sp>
          <p:nvSpPr>
            <p:cNvPr id="2" name="TextBox 1"/>
            <p:cNvSpPr txBox="1"/>
            <p:nvPr/>
          </p:nvSpPr>
          <p:spPr>
            <a:xfrm>
              <a:off x="1043305" y="1144270"/>
              <a:ext cx="1814830" cy="8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C13B31"/>
                  </a:solidFill>
                  <a:latin typeface="경기천년바탕 Regular" pitchFamily="18" charset="-127"/>
                  <a:ea typeface="경기천년바탕 Regular" pitchFamily="18" charset="-127"/>
                </a:rPr>
                <a:t>차별성</a:t>
              </a:r>
              <a:endParaRPr lang="ko-KR" altLang="en-US" sz="4800" dirty="0">
                <a:solidFill>
                  <a:srgbClr val="C13B31"/>
                </a:solidFill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772410" y="1052195"/>
              <a:ext cx="569595" cy="1015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dirty="0" smtClean="0">
                  <a:solidFill>
                    <a:srgbClr val="C13B31"/>
                  </a:solidFill>
                  <a:latin typeface="경기천년바탕 Regular" pitchFamily="18" charset="-127"/>
                  <a:ea typeface="경기천년바탕 Regular" pitchFamily="18" charset="-127"/>
                </a:rPr>
                <a:t>2</a:t>
              </a:r>
              <a:endParaRPr lang="ko-KR" altLang="en-US" sz="6000" dirty="0"/>
            </a:p>
          </p:txBody>
        </p:sp>
      </p:grpSp>
      <p:sp>
        <p:nvSpPr>
          <p:cNvPr id="22" name="타원 21"/>
          <p:cNvSpPr/>
          <p:nvPr/>
        </p:nvSpPr>
        <p:spPr>
          <a:xfrm>
            <a:off x="652145" y="1470660"/>
            <a:ext cx="147955" cy="147955"/>
          </a:xfrm>
          <a:prstGeom prst="ellipse">
            <a:avLst/>
          </a:prstGeom>
          <a:solidFill>
            <a:srgbClr val="C13B31"/>
          </a:solidFill>
          <a:ln>
            <a:solidFill>
              <a:srgbClr val="C13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69580" y="3795886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경기천년바탕 Regular" pitchFamily="18" charset="-127"/>
                <a:ea typeface="경기천년바탕 Regular" pitchFamily="18" charset="-127"/>
              </a:rPr>
              <a:t>블루투스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r>
              <a:rPr lang="en-US" altLang="ko-KR" dirty="0" smtClean="0">
                <a:latin typeface="경기천년바탕 Regular" pitchFamily="18" charset="-127"/>
                <a:ea typeface="경기천년바탕 Regular" pitchFamily="18" charset="-127"/>
              </a:rPr>
              <a:t> :  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거리</a:t>
            </a:r>
            <a:r>
              <a:rPr lang="en-US" altLang="ko-KR" dirty="0" smtClean="0">
                <a:latin typeface="경기천년바탕 Regular" pitchFamily="18" charset="-127"/>
                <a:ea typeface="경기천년바탕 Regular" pitchFamily="18" charset="-127"/>
              </a:rPr>
              <a:t>, 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장소에 제약 有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88418"/>
            <a:ext cx="720383" cy="720383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4442452" y="3048936"/>
            <a:ext cx="561596" cy="0"/>
          </a:xfrm>
          <a:prstGeom prst="straightConnector1">
            <a:avLst/>
          </a:prstGeom>
          <a:ln w="19050">
            <a:solidFill>
              <a:srgbClr val="C13B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60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9649" y="-347"/>
            <a:ext cx="2286794" cy="411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프로젝트 기획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94122" y="987323"/>
            <a:ext cx="353939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경기천년바탕 Regular" pitchFamily="18" charset="-127"/>
                <a:ea typeface="경기천년바탕 Regular" pitchFamily="18" charset="-127"/>
              </a:rPr>
              <a:t>국내 디지털 </a:t>
            </a:r>
            <a:r>
              <a:rPr lang="ko-KR" altLang="en-US" sz="2000" dirty="0" err="1" smtClean="0">
                <a:latin typeface="경기천년바탕 Regular" pitchFamily="18" charset="-127"/>
                <a:ea typeface="경기천년바탕 Regular" pitchFamily="18" charset="-127"/>
              </a:rPr>
              <a:t>헬스케어</a:t>
            </a:r>
            <a:r>
              <a:rPr lang="ko-KR" altLang="en-US" sz="2000" dirty="0" smtClean="0">
                <a:latin typeface="경기천년바탕 Regular" pitchFamily="18" charset="-127"/>
                <a:ea typeface="경기천년바탕 Regular" pitchFamily="18" charset="-127"/>
              </a:rPr>
              <a:t> 시장규모</a:t>
            </a:r>
            <a:endParaRPr lang="ko-KR" altLang="en-US" sz="20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5" name="1/2 액자 14"/>
          <p:cNvSpPr/>
          <p:nvPr/>
        </p:nvSpPr>
        <p:spPr>
          <a:xfrm rot="10800000" flipH="1">
            <a:off x="2395157" y="1619041"/>
            <a:ext cx="4760292" cy="2578925"/>
          </a:xfrm>
          <a:prstGeom prst="halfFrame">
            <a:avLst>
              <a:gd name="adj1" fmla="val 1303"/>
              <a:gd name="adj2" fmla="val 1911"/>
            </a:avLst>
          </a:prstGeom>
          <a:solidFill>
            <a:srgbClr val="C13B31"/>
          </a:solidFill>
          <a:ln>
            <a:solidFill>
              <a:srgbClr val="C13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29923" y="3416101"/>
            <a:ext cx="76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경기천년바탕 Regular" pitchFamily="18" charset="-127"/>
                <a:ea typeface="경기천년바탕 Regular" pitchFamily="18" charset="-127"/>
              </a:rPr>
              <a:t>2.2</a:t>
            </a:r>
            <a:r>
              <a:rPr lang="ko-KR" altLang="en-US" sz="1400" dirty="0" smtClean="0">
                <a:latin typeface="경기천년바탕 Regular" pitchFamily="18" charset="-127"/>
                <a:ea typeface="경기천년바탕 Regular" pitchFamily="18" charset="-127"/>
              </a:rPr>
              <a:t>조원</a:t>
            </a:r>
            <a:endParaRPr lang="ko-KR" altLang="en-US" sz="14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41278" y="4197966"/>
            <a:ext cx="772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2012</a:t>
            </a:r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년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749409" y="3350671"/>
            <a:ext cx="76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경기천년바탕 Regular" pitchFamily="18" charset="-127"/>
                <a:ea typeface="경기천년바탕 Regular" pitchFamily="18" charset="-127"/>
              </a:rPr>
              <a:t>2.6</a:t>
            </a:r>
            <a:r>
              <a:rPr lang="ko-KR" altLang="en-US" sz="1400" dirty="0" smtClean="0">
                <a:latin typeface="경기천년바탕 Regular" pitchFamily="18" charset="-127"/>
                <a:ea typeface="경기천년바탕 Regular" pitchFamily="18" charset="-127"/>
              </a:rPr>
              <a:t>조원</a:t>
            </a:r>
            <a:endParaRPr lang="ko-KR" altLang="en-US" sz="14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23771" y="4197966"/>
            <a:ext cx="772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2013</a:t>
            </a:r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년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874587" y="3200077"/>
            <a:ext cx="64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경기천년바탕 Regular" pitchFamily="18" charset="-127"/>
                <a:ea typeface="경기천년바탕 Regular" pitchFamily="18" charset="-127"/>
              </a:rPr>
              <a:t>3</a:t>
            </a:r>
            <a:r>
              <a:rPr lang="ko-KR" altLang="en-US" sz="1400" dirty="0" smtClean="0">
                <a:latin typeface="경기천년바탕 Regular" pitchFamily="18" charset="-127"/>
                <a:ea typeface="경기천년바탕 Regular" pitchFamily="18" charset="-127"/>
              </a:rPr>
              <a:t>조원</a:t>
            </a:r>
            <a:endParaRPr lang="ko-KR" altLang="en-US" sz="14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06264" y="4197966"/>
            <a:ext cx="833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2014</a:t>
            </a:r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년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843786" y="4587974"/>
            <a:ext cx="26805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경기천년바탕 Regular" pitchFamily="18" charset="-127"/>
                <a:ea typeface="경기천년바탕 Regular" pitchFamily="18" charset="-127"/>
              </a:rPr>
              <a:t>출처 </a:t>
            </a:r>
            <a:r>
              <a:rPr lang="en-US" altLang="ko-KR" sz="1000" dirty="0" smtClean="0">
                <a:latin typeface="경기천년바탕 Regular" pitchFamily="18" charset="-127"/>
                <a:ea typeface="경기천년바탕 Regular" pitchFamily="18" charset="-127"/>
              </a:rPr>
              <a:t>: </a:t>
            </a:r>
            <a:r>
              <a:rPr lang="ko-KR" altLang="en-US" sz="1000" dirty="0" smtClean="0">
                <a:latin typeface="경기천년바탕 Regular" pitchFamily="18" charset="-127"/>
                <a:ea typeface="경기천년바탕 Regular" pitchFamily="18" charset="-127"/>
              </a:rPr>
              <a:t>강원도민일보 </a:t>
            </a:r>
            <a:r>
              <a:rPr lang="en-US" altLang="ko-KR" sz="1000" dirty="0" smtClean="0">
                <a:latin typeface="경기천년바탕 Regular" pitchFamily="18" charset="-127"/>
                <a:ea typeface="경기천년바탕 Regular" pitchFamily="18" charset="-127"/>
              </a:rPr>
              <a:t>‘</a:t>
            </a:r>
            <a:r>
              <a:rPr lang="ko-KR" altLang="en-US" sz="1000" dirty="0" err="1" smtClean="0">
                <a:latin typeface="경기천년바탕 Regular" pitchFamily="18" charset="-127"/>
                <a:ea typeface="경기천년바탕 Regular" pitchFamily="18" charset="-127"/>
              </a:rPr>
              <a:t>디지털헬스케어</a:t>
            </a:r>
            <a:r>
              <a:rPr lang="ko-KR" altLang="en-US" sz="1000" dirty="0" smtClean="0">
                <a:latin typeface="경기천년바탕 Regular" pitchFamily="18" charset="-127"/>
                <a:ea typeface="경기천년바탕 Regular" pitchFamily="18" charset="-127"/>
              </a:rPr>
              <a:t> 시대 개막</a:t>
            </a:r>
            <a:r>
              <a:rPr lang="en-US" altLang="ko-KR" sz="1000" dirty="0" smtClean="0">
                <a:latin typeface="경기천년바탕 Regular" pitchFamily="18" charset="-127"/>
                <a:ea typeface="경기천년바탕 Regular" pitchFamily="18" charset="-127"/>
              </a:rPr>
              <a:t>’</a:t>
            </a:r>
            <a:endParaRPr lang="ko-KR" altLang="en-US" sz="10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56299" y="1387433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경기천년바탕 Regular" pitchFamily="18" charset="-127"/>
                <a:ea typeface="경기천년바탕 Regular" pitchFamily="18" charset="-127"/>
              </a:rPr>
              <a:t>(</a:t>
            </a:r>
            <a:r>
              <a:rPr lang="ko-KR" altLang="en-US" sz="1050" dirty="0" smtClean="0">
                <a:latin typeface="경기천년바탕 Regular" pitchFamily="18" charset="-127"/>
                <a:ea typeface="경기천년바탕 Regular" pitchFamily="18" charset="-127"/>
              </a:rPr>
              <a:t>단위 </a:t>
            </a:r>
            <a:r>
              <a:rPr lang="en-US" altLang="ko-KR" sz="1050" dirty="0" smtClean="0">
                <a:latin typeface="경기천년바탕 Regular" pitchFamily="18" charset="-127"/>
                <a:ea typeface="경기천년바탕 Regular" pitchFamily="18" charset="-127"/>
              </a:rPr>
              <a:t>: </a:t>
            </a:r>
            <a:r>
              <a:rPr lang="ko-KR" altLang="en-US" sz="1050" dirty="0" smtClean="0">
                <a:latin typeface="경기천년바탕 Regular" pitchFamily="18" charset="-127"/>
                <a:ea typeface="경기천년바탕 Regular" pitchFamily="18" charset="-127"/>
              </a:rPr>
              <a:t>원</a:t>
            </a:r>
            <a:r>
              <a:rPr lang="en-US" altLang="ko-KR" sz="1050" dirty="0" smtClean="0">
                <a:latin typeface="경기천년바탕 Regular" pitchFamily="18" charset="-127"/>
                <a:ea typeface="경기천년바탕 Regular" pitchFamily="18" charset="-127"/>
              </a:rPr>
              <a:t>)</a:t>
            </a:r>
            <a:endParaRPr lang="ko-KR" altLang="en-US" sz="105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16338" y="1809065"/>
            <a:ext cx="88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바탕 Regular" pitchFamily="18" charset="-127"/>
                <a:ea typeface="경기천년바탕 Regular" pitchFamily="18" charset="-127"/>
              </a:rPr>
              <a:t>14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조원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70660" y="4197966"/>
            <a:ext cx="772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2020</a:t>
            </a:r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년</a:t>
            </a:r>
            <a:endParaRPr lang="ko-KR" altLang="en-US" sz="16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cxnSp>
        <p:nvCxnSpPr>
          <p:cNvPr id="33" name="직선 연결선 32"/>
          <p:cNvCxnSpPr>
            <a:stCxn id="35" idx="6"/>
          </p:cNvCxnSpPr>
          <p:nvPr/>
        </p:nvCxnSpPr>
        <p:spPr>
          <a:xfrm>
            <a:off x="3681085" y="197797"/>
            <a:ext cx="5462915" cy="4462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573085" y="143797"/>
            <a:ext cx="108000" cy="108000"/>
          </a:xfrm>
          <a:prstGeom prst="ellipse">
            <a:avLst/>
          </a:prstGeom>
          <a:solidFill>
            <a:srgbClr val="B3352D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653098" y="143797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660974" y="143798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7257754" y="143798"/>
            <a:ext cx="922047" cy="381998"/>
            <a:chOff x="7155266" y="159494"/>
            <a:chExt cx="922047" cy="381998"/>
          </a:xfrm>
        </p:grpSpPr>
        <p:sp>
          <p:nvSpPr>
            <p:cNvPr id="42" name="타원 41"/>
            <p:cNvSpPr/>
            <p:nvPr/>
          </p:nvSpPr>
          <p:spPr>
            <a:xfrm>
              <a:off x="7558486" y="159494"/>
              <a:ext cx="108000" cy="108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155266" y="264493"/>
              <a:ext cx="9220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성장과 발전</a:t>
              </a:r>
              <a:endPara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3330496" y="248797"/>
            <a:ext cx="593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시장성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45038" y="254706"/>
            <a:ext cx="7377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추가기능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58364" y="3731498"/>
            <a:ext cx="504056" cy="43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73054" y="3659490"/>
            <a:ext cx="504056" cy="504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894322" y="3515474"/>
            <a:ext cx="504056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974442" y="2167067"/>
            <a:ext cx="504056" cy="19964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302034" y="1851670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79712" y="17076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15</a:t>
            </a:r>
            <a:endParaRPr lang="ko-KR" altLang="en-US" sz="1400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2302034" y="2895545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044749" y="27416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024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9649" y="-347"/>
            <a:ext cx="2286794" cy="411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프로젝트 기획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87866" y="987323"/>
            <a:ext cx="316835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경기천년바탕 Regular" pitchFamily="18" charset="-127"/>
                <a:ea typeface="경기천년바탕 Regular" pitchFamily="18" charset="-127"/>
              </a:rPr>
              <a:t>미국 인당 </a:t>
            </a:r>
            <a:r>
              <a:rPr lang="ko-KR" altLang="en-US" sz="2000" dirty="0" err="1">
                <a:latin typeface="경기천년바탕 Regular" pitchFamily="18" charset="-127"/>
                <a:ea typeface="경기천년바탕 Regular" pitchFamily="18" charset="-127"/>
              </a:rPr>
              <a:t>헬스케어</a:t>
            </a:r>
            <a:r>
              <a:rPr lang="ko-KR" altLang="en-US" sz="2000" dirty="0">
                <a:latin typeface="경기천년바탕 Regular" pitchFamily="18" charset="-127"/>
                <a:ea typeface="경기천년바탕 Regular" pitchFamily="18" charset="-127"/>
              </a:rPr>
              <a:t> 지출동향</a:t>
            </a:r>
          </a:p>
        </p:txBody>
      </p:sp>
      <p:sp>
        <p:nvSpPr>
          <p:cNvPr id="15" name="1/2 액자 14"/>
          <p:cNvSpPr/>
          <p:nvPr/>
        </p:nvSpPr>
        <p:spPr>
          <a:xfrm rot="10800000" flipH="1">
            <a:off x="2244885" y="1619041"/>
            <a:ext cx="4760292" cy="2578925"/>
          </a:xfrm>
          <a:prstGeom prst="halfFrame">
            <a:avLst>
              <a:gd name="adj1" fmla="val 1303"/>
              <a:gd name="adj2" fmla="val 1911"/>
            </a:avLst>
          </a:prstGeom>
          <a:solidFill>
            <a:srgbClr val="C13B31"/>
          </a:solidFill>
          <a:ln>
            <a:solidFill>
              <a:srgbClr val="C13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29631" y="2779062"/>
            <a:ext cx="76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바탕 Regular" pitchFamily="18" charset="-127"/>
                <a:ea typeface="경기천년바탕 Regular" pitchFamily="18" charset="-127"/>
              </a:rPr>
              <a:t>10,303$</a:t>
            </a:r>
            <a:endParaRPr lang="ko-KR" altLang="en-US" sz="14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91006" y="4197966"/>
            <a:ext cx="772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2016</a:t>
            </a:r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년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566247" y="2611358"/>
            <a:ext cx="76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바탕 Regular" pitchFamily="18" charset="-127"/>
                <a:ea typeface="경기천년바탕 Regular" pitchFamily="18" charset="-127"/>
              </a:rPr>
              <a:t>10,643$</a:t>
            </a:r>
            <a:endParaRPr lang="ko-KR" altLang="en-US" sz="14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73499" y="4197966"/>
            <a:ext cx="772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2017</a:t>
            </a:r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년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602863" y="2347014"/>
            <a:ext cx="884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바탕 Regular" pitchFamily="18" charset="-127"/>
                <a:ea typeface="경기천년바탕 Regular" pitchFamily="18" charset="-127"/>
              </a:rPr>
              <a:t>10,963$</a:t>
            </a:r>
            <a:endParaRPr lang="ko-KR" altLang="en-US" sz="14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55992" y="4197966"/>
            <a:ext cx="833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2018</a:t>
            </a:r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년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763038" y="4599007"/>
            <a:ext cx="13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경기천년바탕 Regular" pitchFamily="18" charset="-127"/>
                <a:ea typeface="경기천년바탕 Regular" pitchFamily="18" charset="-127"/>
              </a:rPr>
              <a:t>조사기관 </a:t>
            </a:r>
            <a:r>
              <a:rPr lang="en-US" altLang="ko-KR" sz="1200" dirty="0" smtClean="0">
                <a:latin typeface="경기천년바탕 Regular" pitchFamily="18" charset="-127"/>
                <a:ea typeface="경기천년바탕 Regular" pitchFamily="18" charset="-127"/>
              </a:rPr>
              <a:t>: </a:t>
            </a:r>
            <a:r>
              <a:rPr lang="en-US" altLang="ko-KR" sz="1200" dirty="0" err="1">
                <a:latin typeface="경기천년바탕 Regular" pitchFamily="18" charset="-127"/>
                <a:ea typeface="경기천년바탕 Regular" pitchFamily="18" charset="-127"/>
              </a:rPr>
              <a:t>Statista</a:t>
            </a:r>
            <a:endParaRPr lang="ko-KR" altLang="en-US" sz="10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06027" y="1387433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경기천년바탕 Regular" pitchFamily="18" charset="-127"/>
                <a:ea typeface="경기천년바탕 Regular" pitchFamily="18" charset="-127"/>
              </a:rPr>
              <a:t>(</a:t>
            </a:r>
            <a:r>
              <a:rPr lang="ko-KR" altLang="en-US" sz="1050" dirty="0" smtClean="0">
                <a:latin typeface="경기천년바탕 Regular" pitchFamily="18" charset="-127"/>
                <a:ea typeface="경기천년바탕 Regular" pitchFamily="18" charset="-127"/>
              </a:rPr>
              <a:t>단위 </a:t>
            </a:r>
            <a:r>
              <a:rPr lang="en-US" altLang="ko-KR" sz="1050" dirty="0" smtClean="0">
                <a:latin typeface="경기천년바탕 Regular" pitchFamily="18" charset="-127"/>
                <a:ea typeface="경기천년바탕 Regular" pitchFamily="18" charset="-127"/>
              </a:rPr>
              <a:t>: </a:t>
            </a:r>
            <a:r>
              <a:rPr lang="ko-KR" altLang="en-US" sz="1050" dirty="0" smtClean="0">
                <a:latin typeface="경기천년바탕 Regular" pitchFamily="18" charset="-127"/>
                <a:ea typeface="경기천년바탕 Regular" pitchFamily="18" charset="-127"/>
              </a:rPr>
              <a:t>달</a:t>
            </a:r>
            <a:r>
              <a:rPr lang="ko-KR" altLang="en-US" sz="1050" dirty="0">
                <a:latin typeface="경기천년바탕 Regular" pitchFamily="18" charset="-127"/>
                <a:ea typeface="경기천년바탕 Regular" pitchFamily="18" charset="-127"/>
              </a:rPr>
              <a:t>러</a:t>
            </a:r>
            <a:r>
              <a:rPr lang="en-US" altLang="ko-KR" sz="1050" dirty="0" smtClean="0">
                <a:latin typeface="경기천년바탕 Regular" pitchFamily="18" charset="-127"/>
                <a:ea typeface="경기천년바탕 Regular" pitchFamily="18" charset="-127"/>
              </a:rPr>
              <a:t>, %)</a:t>
            </a:r>
            <a:endParaRPr lang="ko-KR" altLang="en-US" sz="105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42266" y="2058982"/>
            <a:ext cx="884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바탕 Regular" pitchFamily="18" charset="-127"/>
                <a:ea typeface="경기천년바탕 Regular" pitchFamily="18" charset="-127"/>
              </a:rPr>
              <a:t>11,292$</a:t>
            </a:r>
            <a:endParaRPr lang="ko-KR" altLang="en-US" sz="14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0388" y="4197966"/>
            <a:ext cx="772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2019</a:t>
            </a:r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년</a:t>
            </a:r>
            <a:endParaRPr lang="ko-KR" altLang="en-US" sz="16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33" y="2299277"/>
            <a:ext cx="1893474" cy="189347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74" y="2590403"/>
            <a:ext cx="1592414" cy="159241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481" y="2859911"/>
            <a:ext cx="1314668" cy="131466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14" y="3045274"/>
            <a:ext cx="1123648" cy="1123646"/>
          </a:xfrm>
          <a:prstGeom prst="rect">
            <a:avLst/>
          </a:prstGeom>
        </p:spPr>
      </p:pic>
      <p:cxnSp>
        <p:nvCxnSpPr>
          <p:cNvPr id="33" name="직선 연결선 32"/>
          <p:cNvCxnSpPr>
            <a:stCxn id="35" idx="6"/>
          </p:cNvCxnSpPr>
          <p:nvPr/>
        </p:nvCxnSpPr>
        <p:spPr>
          <a:xfrm>
            <a:off x="3681085" y="197797"/>
            <a:ext cx="5462915" cy="4462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573085" y="143797"/>
            <a:ext cx="108000" cy="108000"/>
          </a:xfrm>
          <a:prstGeom prst="ellipse">
            <a:avLst/>
          </a:prstGeom>
          <a:solidFill>
            <a:srgbClr val="B3352D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653098" y="143797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660974" y="143798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7257754" y="143798"/>
            <a:ext cx="922047" cy="381998"/>
            <a:chOff x="7155266" y="159494"/>
            <a:chExt cx="922047" cy="381998"/>
          </a:xfrm>
        </p:grpSpPr>
        <p:sp>
          <p:nvSpPr>
            <p:cNvPr id="42" name="타원 41"/>
            <p:cNvSpPr/>
            <p:nvPr/>
          </p:nvSpPr>
          <p:spPr>
            <a:xfrm>
              <a:off x="7558486" y="159494"/>
              <a:ext cx="108000" cy="108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155266" y="264493"/>
              <a:ext cx="9220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성장과 발전</a:t>
              </a:r>
              <a:endPara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3330496" y="248797"/>
            <a:ext cx="593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시장성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45038" y="254706"/>
            <a:ext cx="7377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추가기능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45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55625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635" y="0"/>
            <a:ext cx="0" cy="41148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985" y="-635"/>
            <a:ext cx="2447925" cy="555625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향후 발전방향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84" y="1612900"/>
            <a:ext cx="1360170" cy="1360170"/>
          </a:xfrm>
          <a:prstGeom prst="rect">
            <a:avLst/>
          </a:prstGeom>
        </p:spPr>
      </p:pic>
      <p:pic>
        <p:nvPicPr>
          <p:cNvPr id="25" name="그림 24" descr="C:/Users/자옹/AppData/Roaming/PolarisOffice/ETemp/21088_18317624/image5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219" y="2338341"/>
            <a:ext cx="943973" cy="943973"/>
          </a:xfrm>
          <a:prstGeom prst="rect">
            <a:avLst/>
          </a:prstGeom>
          <a:noFill/>
        </p:spPr>
      </p:pic>
      <p:sp>
        <p:nvSpPr>
          <p:cNvPr id="32" name="TextBox 31"/>
          <p:cNvSpPr txBox="1">
            <a:spLocks/>
          </p:cNvSpPr>
          <p:nvPr/>
        </p:nvSpPr>
        <p:spPr>
          <a:xfrm>
            <a:off x="632986" y="3560445"/>
            <a:ext cx="264287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경기천년바탕 Regular" charset="0"/>
                <a:ea typeface="경기천년바탕 Regular" charset="0"/>
              </a:rPr>
              <a:t>혈압 · 스트레스 </a:t>
            </a:r>
            <a:endParaRPr lang="ko-KR" altLang="en-US" sz="1800" b="0" cap="none" dirty="0" smtClean="0"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37" name="TextBox 36"/>
          <p:cNvSpPr txBox="1">
            <a:spLocks/>
          </p:cNvSpPr>
          <p:nvPr/>
        </p:nvSpPr>
        <p:spPr>
          <a:xfrm>
            <a:off x="4427458" y="3890754"/>
            <a:ext cx="128905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경기천년바탕 Regular" charset="0"/>
                <a:ea typeface="경기천년바탕 Regular" charset="0"/>
              </a:rPr>
              <a:t>솔루션 제공</a:t>
            </a:r>
            <a:endParaRPr lang="ko-KR" altLang="en-US" sz="1800" b="0" cap="none" dirty="0" smtClean="0">
              <a:latin typeface="경기천년바탕 Regular" charset="0"/>
              <a:ea typeface="경기천년바탕 Regular" charset="0"/>
            </a:endParaRPr>
          </a:p>
        </p:txBody>
      </p:sp>
      <p:cxnSp>
        <p:nvCxnSpPr>
          <p:cNvPr id="36" name="직선 연결선 35"/>
          <p:cNvCxnSpPr>
            <a:stCxn id="38" idx="6"/>
          </p:cNvCxnSpPr>
          <p:nvPr/>
        </p:nvCxnSpPr>
        <p:spPr>
          <a:xfrm>
            <a:off x="3681095" y="197485"/>
            <a:ext cx="5462905" cy="4445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573145" y="143510"/>
            <a:ext cx="107950" cy="1079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53405" y="143510"/>
            <a:ext cx="107950" cy="107950"/>
          </a:xfrm>
          <a:prstGeom prst="ellipse">
            <a:avLst/>
          </a:prstGeom>
          <a:solidFill>
            <a:srgbClr val="C13B3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661275" y="143510"/>
            <a:ext cx="107950" cy="1079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7258050" y="143510"/>
            <a:ext cx="922020" cy="382270"/>
            <a:chOff x="7258050" y="143510"/>
            <a:chExt cx="922020" cy="382270"/>
          </a:xfrm>
        </p:grpSpPr>
        <p:sp>
          <p:nvSpPr>
            <p:cNvPr id="42" name="타원 41"/>
            <p:cNvSpPr/>
            <p:nvPr/>
          </p:nvSpPr>
          <p:spPr>
            <a:xfrm>
              <a:off x="7661275" y="143510"/>
              <a:ext cx="107950" cy="107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258050" y="248920"/>
              <a:ext cx="922020" cy="276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성장과 발전</a:t>
              </a:r>
              <a:endPara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3330575" y="248920"/>
            <a:ext cx="593725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시장성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44795" y="254635"/>
            <a:ext cx="737870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추가기능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003083" y="3682944"/>
            <a:ext cx="89344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경기천년바탕 Regular" charset="0"/>
                <a:ea typeface="경기천년바탕 Regular" charset="0"/>
              </a:rPr>
              <a:t>AI 기능</a:t>
            </a:r>
            <a:endParaRPr lang="ko-KR" altLang="en-US" sz="1800" b="0" cap="none" dirty="0" smtClean="0">
              <a:latin typeface="경기천년바탕 Regular" charset="0"/>
              <a:ea typeface="경기천년바탕 Regular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23" y="1785982"/>
            <a:ext cx="1452245" cy="14522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84" y="1695450"/>
            <a:ext cx="1554480" cy="1554480"/>
          </a:xfrm>
          <a:prstGeom prst="rect">
            <a:avLst/>
          </a:prstGeom>
        </p:spPr>
      </p:pic>
      <p:sp>
        <p:nvSpPr>
          <p:cNvPr id="46" name="텍스트 상자 45"/>
          <p:cNvSpPr txBox="1">
            <a:spLocks/>
          </p:cNvSpPr>
          <p:nvPr/>
        </p:nvSpPr>
        <p:spPr>
          <a:xfrm>
            <a:off x="3569272" y="3579862"/>
            <a:ext cx="14693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경기천년바탕 Regular" charset="0"/>
                <a:ea typeface="경기천년바탕 Regular" charset="0"/>
              </a:rPr>
              <a:t>심박 불안정시</a:t>
            </a:r>
            <a:endParaRPr lang="ko-KR" altLang="en-US" sz="1800" b="0" cap="none" dirty="0" smtClean="0"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893779" y="3908911"/>
            <a:ext cx="101092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경기천년바탕 Regular" charset="0"/>
                <a:ea typeface="경기천년바탕 Regular" charset="0"/>
              </a:rPr>
              <a:t>수치 측정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5308" y="1202160"/>
            <a:ext cx="2747421" cy="3312368"/>
          </a:xfrm>
          <a:prstGeom prst="rect">
            <a:avLst/>
          </a:prstGeom>
          <a:noFill/>
          <a:ln>
            <a:solidFill>
              <a:srgbClr val="C13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10869" y="1202160"/>
            <a:ext cx="2747421" cy="3312368"/>
          </a:xfrm>
          <a:prstGeom prst="rect">
            <a:avLst/>
          </a:prstGeom>
          <a:noFill/>
          <a:ln>
            <a:solidFill>
              <a:srgbClr val="C13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51895" y="1203598"/>
            <a:ext cx="2747421" cy="3312368"/>
          </a:xfrm>
          <a:prstGeom prst="rect">
            <a:avLst/>
          </a:prstGeom>
          <a:noFill/>
          <a:ln>
            <a:solidFill>
              <a:srgbClr val="C13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5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9649" y="-347"/>
            <a:ext cx="2286794" cy="411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향후 발전방향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3" name="직선 연결선 22"/>
          <p:cNvCxnSpPr>
            <a:stCxn id="24" idx="6"/>
          </p:cNvCxnSpPr>
          <p:nvPr/>
        </p:nvCxnSpPr>
        <p:spPr>
          <a:xfrm>
            <a:off x="3681085" y="197797"/>
            <a:ext cx="5462915" cy="4462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3573085" y="143797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653098" y="143797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660974" y="143798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7257754" y="143798"/>
            <a:ext cx="922047" cy="381998"/>
            <a:chOff x="7155266" y="159494"/>
            <a:chExt cx="922047" cy="381998"/>
          </a:xfrm>
        </p:grpSpPr>
        <p:sp>
          <p:nvSpPr>
            <p:cNvPr id="33" name="타원 32"/>
            <p:cNvSpPr/>
            <p:nvPr/>
          </p:nvSpPr>
          <p:spPr>
            <a:xfrm>
              <a:off x="7558486" y="159494"/>
              <a:ext cx="108000" cy="108000"/>
            </a:xfrm>
            <a:prstGeom prst="ellipse">
              <a:avLst/>
            </a:prstGeom>
            <a:solidFill>
              <a:srgbClr val="C13B31"/>
            </a:solidFill>
            <a:ln w="1270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55266" y="264493"/>
              <a:ext cx="9220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성장과 발전</a:t>
              </a:r>
              <a:endPara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330496" y="248797"/>
            <a:ext cx="593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시장성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45038" y="254706"/>
            <a:ext cx="7377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추가기능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378744" y="923950"/>
            <a:ext cx="4176464" cy="648072"/>
            <a:chOff x="1570432" y="839366"/>
            <a:chExt cx="4176464" cy="648072"/>
          </a:xfrm>
        </p:grpSpPr>
        <p:sp>
          <p:nvSpPr>
            <p:cNvPr id="3" name="TextBox 2"/>
            <p:cNvSpPr txBox="1"/>
            <p:nvPr/>
          </p:nvSpPr>
          <p:spPr>
            <a:xfrm>
              <a:off x="1860456" y="982928"/>
              <a:ext cx="3621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경기천년바탕 Regular" pitchFamily="18" charset="-127"/>
                  <a:ea typeface="경기천년바탕 Regular" pitchFamily="18" charset="-127"/>
                </a:rPr>
                <a:t>어플</a:t>
              </a:r>
              <a:r>
                <a:rPr lang="ko-KR" altLang="en-US" dirty="0" smtClean="0">
                  <a:latin typeface="경기천년바탕 Regular" pitchFamily="18" charset="-127"/>
                  <a:ea typeface="경기천년바탕 Regular" pitchFamily="18" charset="-127"/>
                </a:rPr>
                <a:t> 사용자들의 데이터 수집 및 분석</a:t>
              </a:r>
              <a:endParaRPr lang="ko-KR" altLang="en-US" dirty="0"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570432" y="839366"/>
              <a:ext cx="4176464" cy="648072"/>
            </a:xfrm>
            <a:prstGeom prst="rect">
              <a:avLst/>
            </a:prstGeom>
            <a:noFill/>
            <a:ln>
              <a:solidFill>
                <a:srgbClr val="C13B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355976" y="2263031"/>
            <a:ext cx="4176464" cy="1113383"/>
            <a:chOff x="1547664" y="2250454"/>
            <a:chExt cx="4176464" cy="1113383"/>
          </a:xfrm>
        </p:grpSpPr>
        <p:sp>
          <p:nvSpPr>
            <p:cNvPr id="19" name="TextBox 18"/>
            <p:cNvSpPr txBox="1"/>
            <p:nvPr/>
          </p:nvSpPr>
          <p:spPr>
            <a:xfrm>
              <a:off x="2156862" y="2437813"/>
              <a:ext cx="188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경기천년바탕 Regular" pitchFamily="18" charset="-127"/>
                  <a:ea typeface="경기천년바탕 Regular" pitchFamily="18" charset="-127"/>
                </a:rPr>
                <a:t>이상이 발견될 시</a:t>
              </a:r>
              <a:r>
                <a:rPr lang="en-US" altLang="ko-KR" dirty="0" smtClean="0">
                  <a:latin typeface="경기천년바탕 Regular" pitchFamily="18" charset="-127"/>
                  <a:ea typeface="경기천년바탕 Regular" pitchFamily="18" charset="-127"/>
                </a:rPr>
                <a:t>, </a:t>
              </a:r>
              <a:endParaRPr lang="ko-KR" altLang="en-US" dirty="0"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46496" y="2792720"/>
              <a:ext cx="2672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경기천년바탕 Regular" pitchFamily="18" charset="-127"/>
                  <a:ea typeface="경기천년바탕 Regular" pitchFamily="18" charset="-127"/>
                </a:rPr>
                <a:t>즉각적인 대응 솔루션 제공</a:t>
              </a:r>
              <a:endParaRPr lang="ko-KR" altLang="en-US" dirty="0"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47664" y="2250454"/>
              <a:ext cx="4176464" cy="1113383"/>
            </a:xfrm>
            <a:prstGeom prst="rect">
              <a:avLst/>
            </a:prstGeom>
            <a:noFill/>
            <a:ln>
              <a:solidFill>
                <a:srgbClr val="C13B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367324" y="4096494"/>
            <a:ext cx="4176464" cy="648072"/>
            <a:chOff x="1559012" y="4119922"/>
            <a:chExt cx="4176464" cy="648072"/>
          </a:xfrm>
        </p:grpSpPr>
        <p:sp>
          <p:nvSpPr>
            <p:cNvPr id="27" name="TextBox 26"/>
            <p:cNvSpPr txBox="1"/>
            <p:nvPr/>
          </p:nvSpPr>
          <p:spPr>
            <a:xfrm>
              <a:off x="2536254" y="4269462"/>
              <a:ext cx="2173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경기천년바탕 Regular" pitchFamily="18" charset="-127"/>
                  <a:ea typeface="경기천년바탕 Regular" pitchFamily="18" charset="-127"/>
                </a:rPr>
                <a:t>근처 의료기관에 연결</a:t>
              </a:r>
              <a:endParaRPr lang="ko-KR" altLang="en-US" dirty="0"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59012" y="4119922"/>
              <a:ext cx="4176464" cy="648072"/>
            </a:xfrm>
            <a:prstGeom prst="rect">
              <a:avLst/>
            </a:prstGeom>
            <a:noFill/>
            <a:ln>
              <a:solidFill>
                <a:srgbClr val="C13B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화살표 연결선 15"/>
          <p:cNvCxnSpPr/>
          <p:nvPr/>
        </p:nvCxnSpPr>
        <p:spPr>
          <a:xfrm>
            <a:off x="6381397" y="1720230"/>
            <a:ext cx="0" cy="360040"/>
          </a:xfrm>
          <a:prstGeom prst="straightConnector1">
            <a:avLst/>
          </a:prstGeom>
          <a:ln w="19050">
            <a:solidFill>
              <a:srgbClr val="C13B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6423247" y="3520430"/>
            <a:ext cx="0" cy="360040"/>
          </a:xfrm>
          <a:prstGeom prst="straightConnector1">
            <a:avLst/>
          </a:prstGeom>
          <a:ln w="19050">
            <a:solidFill>
              <a:srgbClr val="C13B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0" y="3426260"/>
            <a:ext cx="1369580" cy="136958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7502" y="2547483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경기천년바탕 Regular" pitchFamily="18" charset="-127"/>
                <a:ea typeface="경기천년바탕 Regular" pitchFamily="18" charset="-127"/>
              </a:rPr>
              <a:t>맞춤형 의료 서비스</a:t>
            </a:r>
            <a:endParaRPr lang="ko-KR" altLang="en-US" sz="2400" b="1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35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-47347" y="3867894"/>
            <a:ext cx="9144000" cy="3672408"/>
          </a:xfrm>
          <a:prstGeom prst="roundRect">
            <a:avLst>
              <a:gd name="adj" fmla="val 4370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411760" y="216830"/>
            <a:ext cx="4379934" cy="4041117"/>
            <a:chOff x="1913988" y="76986"/>
            <a:chExt cx="4379934" cy="40411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32" r="-10777"/>
            <a:stretch/>
          </p:blipFill>
          <p:spPr>
            <a:xfrm>
              <a:off x="1913988" y="293171"/>
              <a:ext cx="4379934" cy="382493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1547" y="76986"/>
              <a:ext cx="1342636" cy="1342636"/>
            </a:xfrm>
            <a:prstGeom prst="rect">
              <a:avLst/>
            </a:prstGeom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12" y="288554"/>
            <a:ext cx="630000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2" y="2145807"/>
            <a:ext cx="69833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333" y="1243852"/>
            <a:ext cx="526853" cy="6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27015"/>
            <a:ext cx="639818" cy="6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58" y="1559466"/>
            <a:ext cx="588001" cy="6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294334"/>
            <a:ext cx="559385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54" y="3084917"/>
            <a:ext cx="688926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35255" r="4627" b="17067"/>
          <a:stretch/>
        </p:blipFill>
        <p:spPr>
          <a:xfrm>
            <a:off x="2047915" y="214523"/>
            <a:ext cx="5040560" cy="4839609"/>
          </a:xfrm>
          <a:prstGeom prst="rect">
            <a:avLst/>
          </a:prstGeom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21" y="3154597"/>
            <a:ext cx="623505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9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뒷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이야기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405695" y="1491630"/>
            <a:ext cx="3611886" cy="2592288"/>
            <a:chOff x="2411760" y="1491630"/>
            <a:chExt cx="3611886" cy="2592288"/>
          </a:xfrm>
        </p:grpSpPr>
        <p:sp>
          <p:nvSpPr>
            <p:cNvPr id="5" name="TextBox 4"/>
            <p:cNvSpPr txBox="1"/>
            <p:nvPr/>
          </p:nvSpPr>
          <p:spPr>
            <a:xfrm>
              <a:off x="2411760" y="1491630"/>
              <a:ext cx="36118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경기천년바탕 Regular" pitchFamily="18" charset="-127"/>
                  <a:ea typeface="경기천년바탕 Regular" pitchFamily="18" charset="-127"/>
                </a:rPr>
                <a:t>우</a:t>
              </a:r>
              <a:r>
                <a:rPr lang="ko-KR" altLang="en-US" sz="2800" dirty="0">
                  <a:latin typeface="경기천년바탕 Regular" pitchFamily="18" charset="-127"/>
                  <a:ea typeface="경기천년바탕 Regular" pitchFamily="18" charset="-127"/>
                </a:rPr>
                <a:t>리</a:t>
              </a:r>
              <a:r>
                <a:rPr lang="ko-KR" altLang="en-US" sz="2800" dirty="0" smtClean="0">
                  <a:latin typeface="경기천년바탕 Regular" pitchFamily="18" charset="-127"/>
                  <a:ea typeface="경기천년바탕 Regular" pitchFamily="18" charset="-127"/>
                </a:rPr>
                <a:t>의 </a:t>
              </a:r>
              <a:r>
                <a:rPr lang="ko-KR" altLang="en-US" sz="2800" dirty="0" err="1" smtClean="0">
                  <a:latin typeface="경기천년바탕 Regular" pitchFamily="18" charset="-127"/>
                  <a:ea typeface="경기천년바탕 Regular" pitchFamily="18" charset="-127"/>
                </a:rPr>
                <a:t>비하인드</a:t>
              </a:r>
              <a:r>
                <a:rPr lang="ko-KR" altLang="en-US" sz="2800" dirty="0" smtClean="0">
                  <a:latin typeface="경기천년바탕 Regular" pitchFamily="18" charset="-127"/>
                  <a:ea typeface="경기천년바탕 Regular" pitchFamily="18" charset="-127"/>
                </a:rPr>
                <a:t> 스토리</a:t>
              </a:r>
              <a:endParaRPr lang="ko-KR" altLang="en-US" sz="2800" dirty="0"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3475085" y="2571750"/>
              <a:ext cx="1512168" cy="1512168"/>
            </a:xfrm>
            <a:prstGeom prst="ellipse">
              <a:avLst/>
            </a:prstGeom>
            <a:noFill/>
            <a:ln w="127000">
              <a:solidFill>
                <a:srgbClr val="C13B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9867247">
              <a:off x="3726234" y="2885791"/>
              <a:ext cx="887949" cy="765473"/>
            </a:xfrm>
            <a:prstGeom prst="triangle">
              <a:avLst/>
            </a:prstGeom>
            <a:solidFill>
              <a:srgbClr val="C13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15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69" y="1221311"/>
            <a:ext cx="2808312" cy="28083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1927" y="1563638"/>
            <a:ext cx="2900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3352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경청해주셔서</a:t>
            </a:r>
            <a:endParaRPr lang="en-US" altLang="ko-KR" sz="4000" dirty="0" smtClean="0">
              <a:solidFill>
                <a:srgbClr val="B3352D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92650" y="2271524"/>
            <a:ext cx="24961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rgbClr val="B3352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감사합니다</a:t>
            </a:r>
            <a:endParaRPr lang="ko-KR" altLang="en-US" sz="4000" dirty="0">
              <a:solidFill>
                <a:srgbClr val="B3352D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7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20" y="989965"/>
            <a:ext cx="1944370" cy="42119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2" r="624"/>
          <a:stretch/>
        </p:blipFill>
        <p:spPr>
          <a:xfrm>
            <a:off x="7122795" y="1504950"/>
            <a:ext cx="1647825" cy="368617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4"/>
          <a:stretch/>
        </p:blipFill>
        <p:spPr>
          <a:xfrm>
            <a:off x="35560" y="1451610"/>
            <a:ext cx="2291080" cy="37236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915670"/>
            <a:ext cx="1802130" cy="423799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1"/>
          <a:stretch/>
        </p:blipFill>
        <p:spPr>
          <a:xfrm>
            <a:off x="5292090" y="1709420"/>
            <a:ext cx="1944370" cy="34550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3268980"/>
            <a:ext cx="9144000" cy="1728470"/>
          </a:xfrm>
          <a:prstGeom prst="rect">
            <a:avLst/>
          </a:prstGeom>
          <a:solidFill>
            <a:srgbClr val="B3352D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6890" y="3354705"/>
            <a:ext cx="7956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김자영</a:t>
            </a:r>
            <a:endParaRPr lang="ko-KR" altLang="en-US" b="1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04085" y="3354705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안세원</a:t>
            </a:r>
            <a:endParaRPr lang="ko-KR" altLang="en-US" b="1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3675" y="3354705"/>
            <a:ext cx="8051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방아현</a:t>
            </a:r>
            <a:endParaRPr lang="ko-KR" altLang="en-US" b="1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03900" y="3354705"/>
            <a:ext cx="8051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조용경</a:t>
            </a:r>
            <a:endParaRPr lang="ko-KR" altLang="en-US" b="1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1725" y="3354705"/>
            <a:ext cx="7956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이소빈</a:t>
            </a:r>
            <a:endParaRPr lang="ko-KR" altLang="en-US" b="1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-6985" y="0"/>
            <a:ext cx="2447925" cy="555625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팀 원 소개</a:t>
            </a:r>
            <a:endParaRPr lang="ko-KR" altLang="en-US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0" y="541655"/>
            <a:ext cx="6012180" cy="0"/>
          </a:xfrm>
          <a:prstGeom prst="line">
            <a:avLst/>
          </a:prstGeom>
          <a:ln w="1905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100455"/>
            <a:ext cx="1294765" cy="13836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536">
            <a:off x="2341245" y="1041400"/>
            <a:ext cx="596265" cy="821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306">
            <a:off x="7380605" y="998220"/>
            <a:ext cx="946785" cy="125984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606425" y="3764915"/>
            <a:ext cx="0" cy="1797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425" y="3724275"/>
            <a:ext cx="11544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정보통신공학</a:t>
            </a:r>
            <a:r>
              <a:rPr lang="ko-KR" altLang="en-US" sz="12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282190" y="3764915"/>
            <a:ext cx="0" cy="1797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82190" y="3724275"/>
            <a:ext cx="88011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전자공학과</a:t>
            </a:r>
            <a:endParaRPr lang="ko-KR" altLang="en-US" sz="12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4088130" y="3764915"/>
            <a:ext cx="0" cy="1797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088130" y="3724275"/>
            <a:ext cx="88011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</a:t>
            </a:r>
            <a:r>
              <a:rPr lang="ko-KR" altLang="en-US" sz="12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</a:t>
            </a:r>
            <a:r>
              <a:rPr lang="ko-KR" altLang="en-US" sz="12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공학과</a:t>
            </a:r>
            <a:endParaRPr lang="ko-KR" altLang="en-US" sz="12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5868035" y="3764915"/>
            <a:ext cx="0" cy="1797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887085" y="3724275"/>
            <a:ext cx="101028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일어일문학과</a:t>
            </a:r>
            <a:endParaRPr lang="ko-KR" altLang="en-US" sz="12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7501255" y="3764915"/>
            <a:ext cx="0" cy="1797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520305" y="3724275"/>
            <a:ext cx="101981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중어중문학과</a:t>
            </a:r>
            <a:endParaRPr lang="ko-KR" altLang="en-US" sz="12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582930" y="4085590"/>
            <a:ext cx="123825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i="1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브레인스토밍 천재</a:t>
            </a:r>
            <a:endParaRPr lang="ko-KR" altLang="en-US" sz="1100" b="0" i="1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>
            <a:off x="2252345" y="4085590"/>
            <a:ext cx="1094105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i="1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우리 조 서열5위</a:t>
            </a:r>
            <a:endParaRPr lang="ko-KR" altLang="en-US" sz="1100" b="0" i="1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37" name="TextBox 36"/>
          <p:cNvSpPr txBox="1">
            <a:spLocks/>
          </p:cNvSpPr>
          <p:nvPr/>
        </p:nvSpPr>
        <p:spPr>
          <a:xfrm>
            <a:off x="4052570" y="4085590"/>
            <a:ext cx="6934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i="1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소녀가장</a:t>
            </a:r>
            <a:endParaRPr lang="ko-KR" altLang="en-US" sz="1100" b="0" i="1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>
            <a:off x="5854700" y="4085590"/>
            <a:ext cx="816249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i="1" dirty="0" err="1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사실은컴공</a:t>
            </a:r>
            <a:endParaRPr lang="ko-KR" altLang="en-US" sz="1100" b="0" i="1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7495540" y="4085590"/>
            <a:ext cx="441146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i="1" dirty="0" err="1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곤</a:t>
            </a:r>
            <a:r>
              <a:rPr lang="ko-KR" altLang="en-US" sz="1100" i="1" dirty="0" err="1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듀</a:t>
            </a:r>
            <a:endParaRPr lang="ko-KR" altLang="en-US" sz="1100" b="0" i="1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5310" y="4345305"/>
            <a:ext cx="1454785" cy="4146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앱레이아웃 / 문서작성 /</a:t>
            </a:r>
            <a:endParaRPr lang="ko-KR" altLang="en-US" sz="1050" b="0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PPT제작 / 영상제작  </a:t>
            </a:r>
            <a:endParaRPr lang="ko-KR" altLang="en-US" sz="1050" b="0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2239010" y="4339590"/>
            <a:ext cx="1576705" cy="4146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코딩구현총괄 / 제품설계 /</a:t>
            </a:r>
            <a:endParaRPr lang="ko-KR" altLang="en-US" sz="1050" b="0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PPT구상 /  발표 </a:t>
            </a:r>
            <a:endParaRPr lang="ko-KR" altLang="en-US" sz="1050" b="0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>
            <a:off x="4028440" y="4341495"/>
            <a:ext cx="1691005" cy="4146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데이터베이스구축 / 앱기능 /</a:t>
            </a:r>
            <a:endParaRPr lang="ko-KR" altLang="en-US" sz="1050" b="0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앱레이아웃   </a:t>
            </a:r>
            <a:endParaRPr lang="ko-KR" altLang="en-US" sz="1050" b="0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43" name="TextBox 42"/>
          <p:cNvSpPr txBox="1">
            <a:spLocks/>
          </p:cNvSpPr>
          <p:nvPr/>
        </p:nvSpPr>
        <p:spPr>
          <a:xfrm>
            <a:off x="5845810" y="4354830"/>
            <a:ext cx="1372235" cy="4146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제품 디자인 및 설계 / </a:t>
            </a:r>
            <a:endParaRPr lang="ko-KR" altLang="en-US" sz="1050" b="0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센서구현 /  앱기능 </a:t>
            </a:r>
            <a:endParaRPr lang="ko-KR" altLang="en-US" sz="1050" b="0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44" name="TextBox 43"/>
          <p:cNvSpPr txBox="1">
            <a:spLocks/>
          </p:cNvSpPr>
          <p:nvPr/>
        </p:nvSpPr>
        <p:spPr>
          <a:xfrm>
            <a:off x="7515225" y="4354830"/>
            <a:ext cx="1101725" cy="4146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앱 디자인(시안) /</a:t>
            </a:r>
            <a:endParaRPr lang="ko-KR" altLang="en-US" sz="1050" b="0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bg1"/>
                </a:solidFill>
                <a:latin typeface="경기천년바탕 Regular" charset="0"/>
                <a:ea typeface="경기천년바탕 Regular" charset="0"/>
              </a:rPr>
              <a:t>PPT제작  </a:t>
            </a:r>
            <a:endParaRPr lang="ko-KR" altLang="en-US" sz="1050" b="0" cap="none" dirty="0" smtClean="0">
              <a:solidFill>
                <a:schemeClr val="bg1"/>
              </a:solidFill>
              <a:latin typeface="경기천년바탕 Regular" charset="0"/>
              <a:ea typeface="경기천년바탕 Regular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 rot="223351">
            <a:off x="2045335" y="754380"/>
            <a:ext cx="422910" cy="498475"/>
            <a:chOff x="2045335" y="754380"/>
            <a:chExt cx="422910" cy="498475"/>
          </a:xfrm>
        </p:grpSpPr>
        <p:sp>
          <p:nvSpPr>
            <p:cNvPr id="23" name="자유형 22"/>
            <p:cNvSpPr/>
            <p:nvPr/>
          </p:nvSpPr>
          <p:spPr>
            <a:xfrm rot="19519903">
              <a:off x="2078355" y="872490"/>
              <a:ext cx="386080" cy="381000"/>
            </a:xfrm>
            <a:custGeom>
              <a:avLst/>
              <a:gdLst>
                <a:gd name="connsiteX0" fmla="*/ 107657 w 386264"/>
                <a:gd name="connsiteY0" fmla="*/ 366712 h 381147"/>
                <a:gd name="connsiteX1" fmla="*/ 110038 w 386264"/>
                <a:gd name="connsiteY1" fmla="*/ 350044 h 381147"/>
                <a:gd name="connsiteX2" fmla="*/ 119563 w 386264"/>
                <a:gd name="connsiteY2" fmla="*/ 335756 h 381147"/>
                <a:gd name="connsiteX3" fmla="*/ 131469 w 386264"/>
                <a:gd name="connsiteY3" fmla="*/ 323850 h 381147"/>
                <a:gd name="connsiteX4" fmla="*/ 136232 w 386264"/>
                <a:gd name="connsiteY4" fmla="*/ 316706 h 381147"/>
                <a:gd name="connsiteX5" fmla="*/ 150519 w 386264"/>
                <a:gd name="connsiteY5" fmla="*/ 309562 h 381147"/>
                <a:gd name="connsiteX6" fmla="*/ 164807 w 386264"/>
                <a:gd name="connsiteY6" fmla="*/ 300037 h 381147"/>
                <a:gd name="connsiteX7" fmla="*/ 171950 w 386264"/>
                <a:gd name="connsiteY7" fmla="*/ 295275 h 381147"/>
                <a:gd name="connsiteX8" fmla="*/ 186238 w 386264"/>
                <a:gd name="connsiteY8" fmla="*/ 290512 h 381147"/>
                <a:gd name="connsiteX9" fmla="*/ 205288 w 386264"/>
                <a:gd name="connsiteY9" fmla="*/ 285750 h 381147"/>
                <a:gd name="connsiteX10" fmla="*/ 233863 w 386264"/>
                <a:gd name="connsiteY10" fmla="*/ 276225 h 381147"/>
                <a:gd name="connsiteX11" fmla="*/ 243388 w 386264"/>
                <a:gd name="connsiteY11" fmla="*/ 273844 h 381147"/>
                <a:gd name="connsiteX12" fmla="*/ 250532 w 386264"/>
                <a:gd name="connsiteY12" fmla="*/ 271462 h 381147"/>
                <a:gd name="connsiteX13" fmla="*/ 279107 w 386264"/>
                <a:gd name="connsiteY13" fmla="*/ 266700 h 381147"/>
                <a:gd name="connsiteX14" fmla="*/ 293394 w 386264"/>
                <a:gd name="connsiteY14" fmla="*/ 261937 h 381147"/>
                <a:gd name="connsiteX15" fmla="*/ 321969 w 386264"/>
                <a:gd name="connsiteY15" fmla="*/ 257175 h 381147"/>
                <a:gd name="connsiteX16" fmla="*/ 357688 w 386264"/>
                <a:gd name="connsiteY16" fmla="*/ 259556 h 381147"/>
                <a:gd name="connsiteX17" fmla="*/ 364832 w 386264"/>
                <a:gd name="connsiteY17" fmla="*/ 261937 h 381147"/>
                <a:gd name="connsiteX18" fmla="*/ 371975 w 386264"/>
                <a:gd name="connsiteY18" fmla="*/ 269081 h 381147"/>
                <a:gd name="connsiteX19" fmla="*/ 379119 w 386264"/>
                <a:gd name="connsiteY19" fmla="*/ 273844 h 381147"/>
                <a:gd name="connsiteX20" fmla="*/ 383882 w 386264"/>
                <a:gd name="connsiteY20" fmla="*/ 280987 h 381147"/>
                <a:gd name="connsiteX21" fmla="*/ 386263 w 386264"/>
                <a:gd name="connsiteY21" fmla="*/ 273844 h 381147"/>
                <a:gd name="connsiteX22" fmla="*/ 383882 w 386264"/>
                <a:gd name="connsiteY22" fmla="*/ 261937 h 381147"/>
                <a:gd name="connsiteX23" fmla="*/ 379119 w 386264"/>
                <a:gd name="connsiteY23" fmla="*/ 176212 h 381147"/>
                <a:gd name="connsiteX24" fmla="*/ 376738 w 386264"/>
                <a:gd name="connsiteY24" fmla="*/ 164306 h 381147"/>
                <a:gd name="connsiteX25" fmla="*/ 371975 w 386264"/>
                <a:gd name="connsiteY25" fmla="*/ 111919 h 381147"/>
                <a:gd name="connsiteX26" fmla="*/ 367213 w 386264"/>
                <a:gd name="connsiteY26" fmla="*/ 83344 h 381147"/>
                <a:gd name="connsiteX27" fmla="*/ 364832 w 386264"/>
                <a:gd name="connsiteY27" fmla="*/ 52387 h 381147"/>
                <a:gd name="connsiteX28" fmla="*/ 362450 w 386264"/>
                <a:gd name="connsiteY28" fmla="*/ 42862 h 381147"/>
                <a:gd name="connsiteX29" fmla="*/ 357688 w 386264"/>
                <a:gd name="connsiteY29" fmla="*/ 23812 h 381147"/>
                <a:gd name="connsiteX30" fmla="*/ 355307 w 386264"/>
                <a:gd name="connsiteY30" fmla="*/ 7144 h 381147"/>
                <a:gd name="connsiteX31" fmla="*/ 352925 w 386264"/>
                <a:gd name="connsiteY31" fmla="*/ 0 h 381147"/>
                <a:gd name="connsiteX32" fmla="*/ 350544 w 386264"/>
                <a:gd name="connsiteY32" fmla="*/ 7144 h 381147"/>
                <a:gd name="connsiteX33" fmla="*/ 343400 w 386264"/>
                <a:gd name="connsiteY33" fmla="*/ 19050 h 381147"/>
                <a:gd name="connsiteX34" fmla="*/ 338638 w 386264"/>
                <a:gd name="connsiteY34" fmla="*/ 35719 h 381147"/>
                <a:gd name="connsiteX35" fmla="*/ 336257 w 386264"/>
                <a:gd name="connsiteY35" fmla="*/ 45244 h 381147"/>
                <a:gd name="connsiteX36" fmla="*/ 333875 w 386264"/>
                <a:gd name="connsiteY36" fmla="*/ 52387 h 381147"/>
                <a:gd name="connsiteX37" fmla="*/ 329113 w 386264"/>
                <a:gd name="connsiteY37" fmla="*/ 71437 h 381147"/>
                <a:gd name="connsiteX38" fmla="*/ 324350 w 386264"/>
                <a:gd name="connsiteY38" fmla="*/ 80962 h 381147"/>
                <a:gd name="connsiteX39" fmla="*/ 319588 w 386264"/>
                <a:gd name="connsiteY39" fmla="*/ 88106 h 381147"/>
                <a:gd name="connsiteX40" fmla="*/ 314825 w 386264"/>
                <a:gd name="connsiteY40" fmla="*/ 102394 h 381147"/>
                <a:gd name="connsiteX41" fmla="*/ 310063 w 386264"/>
                <a:gd name="connsiteY41" fmla="*/ 111919 h 381147"/>
                <a:gd name="connsiteX42" fmla="*/ 305300 w 386264"/>
                <a:gd name="connsiteY42" fmla="*/ 135731 h 381147"/>
                <a:gd name="connsiteX43" fmla="*/ 300538 w 386264"/>
                <a:gd name="connsiteY43" fmla="*/ 142875 h 381147"/>
                <a:gd name="connsiteX44" fmla="*/ 291013 w 386264"/>
                <a:gd name="connsiteY44" fmla="*/ 157162 h 381147"/>
                <a:gd name="connsiteX45" fmla="*/ 276725 w 386264"/>
                <a:gd name="connsiteY45" fmla="*/ 150019 h 381147"/>
                <a:gd name="connsiteX46" fmla="*/ 267200 w 386264"/>
                <a:gd name="connsiteY46" fmla="*/ 145256 h 381147"/>
                <a:gd name="connsiteX47" fmla="*/ 260057 w 386264"/>
                <a:gd name="connsiteY47" fmla="*/ 140494 h 381147"/>
                <a:gd name="connsiteX48" fmla="*/ 252913 w 386264"/>
                <a:gd name="connsiteY48" fmla="*/ 138112 h 381147"/>
                <a:gd name="connsiteX49" fmla="*/ 245769 w 386264"/>
                <a:gd name="connsiteY49" fmla="*/ 133350 h 381147"/>
                <a:gd name="connsiteX50" fmla="*/ 233863 w 386264"/>
                <a:gd name="connsiteY50" fmla="*/ 130969 h 381147"/>
                <a:gd name="connsiteX51" fmla="*/ 221957 w 386264"/>
                <a:gd name="connsiteY51" fmla="*/ 126206 h 381147"/>
                <a:gd name="connsiteX52" fmla="*/ 210050 w 386264"/>
                <a:gd name="connsiteY52" fmla="*/ 123825 h 381147"/>
                <a:gd name="connsiteX53" fmla="*/ 195763 w 386264"/>
                <a:gd name="connsiteY53" fmla="*/ 114300 h 381147"/>
                <a:gd name="connsiteX54" fmla="*/ 179094 w 386264"/>
                <a:gd name="connsiteY54" fmla="*/ 107156 h 381147"/>
                <a:gd name="connsiteX55" fmla="*/ 167188 w 386264"/>
                <a:gd name="connsiteY55" fmla="*/ 102394 h 381147"/>
                <a:gd name="connsiteX56" fmla="*/ 160044 w 386264"/>
                <a:gd name="connsiteY56" fmla="*/ 97631 h 381147"/>
                <a:gd name="connsiteX57" fmla="*/ 148138 w 386264"/>
                <a:gd name="connsiteY57" fmla="*/ 95250 h 381147"/>
                <a:gd name="connsiteX58" fmla="*/ 138613 w 386264"/>
                <a:gd name="connsiteY58" fmla="*/ 92869 h 381147"/>
                <a:gd name="connsiteX59" fmla="*/ 119563 w 386264"/>
                <a:gd name="connsiteY59" fmla="*/ 85725 h 381147"/>
                <a:gd name="connsiteX60" fmla="*/ 112419 w 386264"/>
                <a:gd name="connsiteY60" fmla="*/ 83344 h 381147"/>
                <a:gd name="connsiteX61" fmla="*/ 105275 w 386264"/>
                <a:gd name="connsiteY61" fmla="*/ 78581 h 381147"/>
                <a:gd name="connsiteX62" fmla="*/ 112419 w 386264"/>
                <a:gd name="connsiteY62" fmla="*/ 109537 h 381147"/>
                <a:gd name="connsiteX63" fmla="*/ 119563 w 386264"/>
                <a:gd name="connsiteY63" fmla="*/ 133350 h 381147"/>
                <a:gd name="connsiteX64" fmla="*/ 133850 w 386264"/>
                <a:gd name="connsiteY64" fmla="*/ 176212 h 381147"/>
                <a:gd name="connsiteX65" fmla="*/ 138613 w 386264"/>
                <a:gd name="connsiteY65" fmla="*/ 197644 h 381147"/>
                <a:gd name="connsiteX66" fmla="*/ 143375 w 386264"/>
                <a:gd name="connsiteY66" fmla="*/ 211931 h 381147"/>
                <a:gd name="connsiteX67" fmla="*/ 131469 w 386264"/>
                <a:gd name="connsiteY67" fmla="*/ 209550 h 381147"/>
                <a:gd name="connsiteX68" fmla="*/ 110038 w 386264"/>
                <a:gd name="connsiteY68" fmla="*/ 202406 h 381147"/>
                <a:gd name="connsiteX69" fmla="*/ 83844 w 386264"/>
                <a:gd name="connsiteY69" fmla="*/ 195262 h 381147"/>
                <a:gd name="connsiteX70" fmla="*/ 67175 w 386264"/>
                <a:gd name="connsiteY70" fmla="*/ 192881 h 381147"/>
                <a:gd name="connsiteX71" fmla="*/ 48125 w 386264"/>
                <a:gd name="connsiteY71" fmla="*/ 188119 h 381147"/>
                <a:gd name="connsiteX72" fmla="*/ 24313 w 386264"/>
                <a:gd name="connsiteY72" fmla="*/ 185737 h 381147"/>
                <a:gd name="connsiteX73" fmla="*/ 12407 w 386264"/>
                <a:gd name="connsiteY73" fmla="*/ 183356 h 381147"/>
                <a:gd name="connsiteX74" fmla="*/ 500 w 386264"/>
                <a:gd name="connsiteY74" fmla="*/ 185737 h 381147"/>
                <a:gd name="connsiteX75" fmla="*/ 2882 w 386264"/>
                <a:gd name="connsiteY75" fmla="*/ 192881 h 381147"/>
                <a:gd name="connsiteX76" fmla="*/ 5263 w 386264"/>
                <a:gd name="connsiteY76" fmla="*/ 202406 h 381147"/>
                <a:gd name="connsiteX77" fmla="*/ 10025 w 386264"/>
                <a:gd name="connsiteY77" fmla="*/ 209550 h 381147"/>
                <a:gd name="connsiteX78" fmla="*/ 19550 w 386264"/>
                <a:gd name="connsiteY78" fmla="*/ 226219 h 381147"/>
                <a:gd name="connsiteX79" fmla="*/ 26694 w 386264"/>
                <a:gd name="connsiteY79" fmla="*/ 242887 h 381147"/>
                <a:gd name="connsiteX80" fmla="*/ 29075 w 386264"/>
                <a:gd name="connsiteY80" fmla="*/ 252412 h 381147"/>
                <a:gd name="connsiteX81" fmla="*/ 45744 w 386264"/>
                <a:gd name="connsiteY81" fmla="*/ 271462 h 381147"/>
                <a:gd name="connsiteX82" fmla="*/ 48125 w 386264"/>
                <a:gd name="connsiteY82" fmla="*/ 278606 h 381147"/>
                <a:gd name="connsiteX83" fmla="*/ 64794 w 386264"/>
                <a:gd name="connsiteY83" fmla="*/ 302419 h 381147"/>
                <a:gd name="connsiteX84" fmla="*/ 74319 w 386264"/>
                <a:gd name="connsiteY84" fmla="*/ 314325 h 381147"/>
                <a:gd name="connsiteX85" fmla="*/ 76700 w 386264"/>
                <a:gd name="connsiteY85" fmla="*/ 323850 h 381147"/>
                <a:gd name="connsiteX86" fmla="*/ 83844 w 386264"/>
                <a:gd name="connsiteY86" fmla="*/ 330994 h 381147"/>
                <a:gd name="connsiteX87" fmla="*/ 88607 w 386264"/>
                <a:gd name="connsiteY87" fmla="*/ 338137 h 381147"/>
                <a:gd name="connsiteX88" fmla="*/ 95750 w 386264"/>
                <a:gd name="connsiteY88" fmla="*/ 352425 h 381147"/>
                <a:gd name="connsiteX89" fmla="*/ 102894 w 386264"/>
                <a:gd name="connsiteY89" fmla="*/ 366712 h 381147"/>
                <a:gd name="connsiteX90" fmla="*/ 105275 w 386264"/>
                <a:gd name="connsiteY90" fmla="*/ 373856 h 381147"/>
                <a:gd name="connsiteX91" fmla="*/ 110038 w 386264"/>
                <a:gd name="connsiteY91" fmla="*/ 381000 h 381147"/>
                <a:gd name="connsiteX92" fmla="*/ 107657 w 386264"/>
                <a:gd name="connsiteY92" fmla="*/ 366712 h 38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6264" h="381147">
                  <a:moveTo>
                    <a:pt x="107657" y="366712"/>
                  </a:moveTo>
                  <a:cubicBezTo>
                    <a:pt x="107657" y="361553"/>
                    <a:pt x="108023" y="355282"/>
                    <a:pt x="110038" y="350044"/>
                  </a:cubicBezTo>
                  <a:cubicBezTo>
                    <a:pt x="112093" y="344702"/>
                    <a:pt x="116388" y="340519"/>
                    <a:pt x="119563" y="335756"/>
                  </a:cubicBezTo>
                  <a:cubicBezTo>
                    <a:pt x="125913" y="326230"/>
                    <a:pt x="121943" y="330200"/>
                    <a:pt x="131469" y="323850"/>
                  </a:cubicBezTo>
                  <a:cubicBezTo>
                    <a:pt x="133057" y="321469"/>
                    <a:pt x="134208" y="318730"/>
                    <a:pt x="136232" y="316706"/>
                  </a:cubicBezTo>
                  <a:cubicBezTo>
                    <a:pt x="140847" y="312091"/>
                    <a:pt x="144710" y="311499"/>
                    <a:pt x="150519" y="309562"/>
                  </a:cubicBezTo>
                  <a:cubicBezTo>
                    <a:pt x="164061" y="296022"/>
                    <a:pt x="151022" y="306930"/>
                    <a:pt x="164807" y="300037"/>
                  </a:cubicBezTo>
                  <a:cubicBezTo>
                    <a:pt x="167366" y="298757"/>
                    <a:pt x="169335" y="296437"/>
                    <a:pt x="171950" y="295275"/>
                  </a:cubicBezTo>
                  <a:cubicBezTo>
                    <a:pt x="176538" y="293236"/>
                    <a:pt x="181475" y="292100"/>
                    <a:pt x="186238" y="290512"/>
                  </a:cubicBezTo>
                  <a:cubicBezTo>
                    <a:pt x="197218" y="286852"/>
                    <a:pt x="190927" y="288622"/>
                    <a:pt x="205288" y="285750"/>
                  </a:cubicBezTo>
                  <a:cubicBezTo>
                    <a:pt x="220667" y="278060"/>
                    <a:pt x="211369" y="281848"/>
                    <a:pt x="233863" y="276225"/>
                  </a:cubicBezTo>
                  <a:cubicBezTo>
                    <a:pt x="237038" y="275431"/>
                    <a:pt x="240283" y="274879"/>
                    <a:pt x="243388" y="273844"/>
                  </a:cubicBezTo>
                  <a:cubicBezTo>
                    <a:pt x="245769" y="273050"/>
                    <a:pt x="248097" y="272071"/>
                    <a:pt x="250532" y="271462"/>
                  </a:cubicBezTo>
                  <a:cubicBezTo>
                    <a:pt x="259813" y="269141"/>
                    <a:pt x="269704" y="268043"/>
                    <a:pt x="279107" y="266700"/>
                  </a:cubicBezTo>
                  <a:cubicBezTo>
                    <a:pt x="283869" y="265112"/>
                    <a:pt x="288471" y="262921"/>
                    <a:pt x="293394" y="261937"/>
                  </a:cubicBezTo>
                  <a:cubicBezTo>
                    <a:pt x="310804" y="258455"/>
                    <a:pt x="301293" y="260128"/>
                    <a:pt x="321969" y="257175"/>
                  </a:cubicBezTo>
                  <a:cubicBezTo>
                    <a:pt x="333875" y="257969"/>
                    <a:pt x="345828" y="258238"/>
                    <a:pt x="357688" y="259556"/>
                  </a:cubicBezTo>
                  <a:cubicBezTo>
                    <a:pt x="360183" y="259833"/>
                    <a:pt x="362743" y="260545"/>
                    <a:pt x="364832" y="261937"/>
                  </a:cubicBezTo>
                  <a:cubicBezTo>
                    <a:pt x="367634" y="263805"/>
                    <a:pt x="369388" y="266925"/>
                    <a:pt x="371975" y="269081"/>
                  </a:cubicBezTo>
                  <a:cubicBezTo>
                    <a:pt x="374174" y="270913"/>
                    <a:pt x="376738" y="272256"/>
                    <a:pt x="379119" y="273844"/>
                  </a:cubicBezTo>
                  <a:cubicBezTo>
                    <a:pt x="380707" y="276225"/>
                    <a:pt x="381020" y="280987"/>
                    <a:pt x="383882" y="280987"/>
                  </a:cubicBezTo>
                  <a:cubicBezTo>
                    <a:pt x="386392" y="280987"/>
                    <a:pt x="386263" y="276354"/>
                    <a:pt x="386263" y="273844"/>
                  </a:cubicBezTo>
                  <a:cubicBezTo>
                    <a:pt x="386263" y="269796"/>
                    <a:pt x="384676" y="265906"/>
                    <a:pt x="383882" y="261937"/>
                  </a:cubicBezTo>
                  <a:cubicBezTo>
                    <a:pt x="382821" y="235420"/>
                    <a:pt x="382560" y="203742"/>
                    <a:pt x="379119" y="176212"/>
                  </a:cubicBezTo>
                  <a:cubicBezTo>
                    <a:pt x="378617" y="172196"/>
                    <a:pt x="377273" y="168318"/>
                    <a:pt x="376738" y="164306"/>
                  </a:cubicBezTo>
                  <a:cubicBezTo>
                    <a:pt x="369750" y="111895"/>
                    <a:pt x="379400" y="171315"/>
                    <a:pt x="371975" y="111919"/>
                  </a:cubicBezTo>
                  <a:cubicBezTo>
                    <a:pt x="370777" y="102337"/>
                    <a:pt x="368800" y="92869"/>
                    <a:pt x="367213" y="83344"/>
                  </a:cubicBezTo>
                  <a:cubicBezTo>
                    <a:pt x="366419" y="73025"/>
                    <a:pt x="366041" y="62666"/>
                    <a:pt x="364832" y="52387"/>
                  </a:cubicBezTo>
                  <a:cubicBezTo>
                    <a:pt x="364450" y="49137"/>
                    <a:pt x="363160" y="46057"/>
                    <a:pt x="362450" y="42862"/>
                  </a:cubicBezTo>
                  <a:cubicBezTo>
                    <a:pt x="358617" y="25614"/>
                    <a:pt x="361944" y="36582"/>
                    <a:pt x="357688" y="23812"/>
                  </a:cubicBezTo>
                  <a:cubicBezTo>
                    <a:pt x="356894" y="18256"/>
                    <a:pt x="356408" y="12647"/>
                    <a:pt x="355307" y="7144"/>
                  </a:cubicBezTo>
                  <a:cubicBezTo>
                    <a:pt x="354815" y="4683"/>
                    <a:pt x="355435" y="0"/>
                    <a:pt x="352925" y="0"/>
                  </a:cubicBezTo>
                  <a:cubicBezTo>
                    <a:pt x="350415" y="0"/>
                    <a:pt x="351667" y="4899"/>
                    <a:pt x="350544" y="7144"/>
                  </a:cubicBezTo>
                  <a:cubicBezTo>
                    <a:pt x="348474" y="11284"/>
                    <a:pt x="345781" y="15081"/>
                    <a:pt x="343400" y="19050"/>
                  </a:cubicBezTo>
                  <a:cubicBezTo>
                    <a:pt x="335957" y="48826"/>
                    <a:pt x="345470" y="11806"/>
                    <a:pt x="338638" y="35719"/>
                  </a:cubicBezTo>
                  <a:cubicBezTo>
                    <a:pt x="337739" y="38866"/>
                    <a:pt x="337156" y="42097"/>
                    <a:pt x="336257" y="45244"/>
                  </a:cubicBezTo>
                  <a:cubicBezTo>
                    <a:pt x="335567" y="47657"/>
                    <a:pt x="334484" y="49952"/>
                    <a:pt x="333875" y="52387"/>
                  </a:cubicBezTo>
                  <a:cubicBezTo>
                    <a:pt x="331638" y="61333"/>
                    <a:pt x="332379" y="63816"/>
                    <a:pt x="329113" y="71437"/>
                  </a:cubicBezTo>
                  <a:cubicBezTo>
                    <a:pt x="327715" y="74700"/>
                    <a:pt x="326111" y="77880"/>
                    <a:pt x="324350" y="80962"/>
                  </a:cubicBezTo>
                  <a:cubicBezTo>
                    <a:pt x="322930" y="83447"/>
                    <a:pt x="320750" y="85491"/>
                    <a:pt x="319588" y="88106"/>
                  </a:cubicBezTo>
                  <a:cubicBezTo>
                    <a:pt x="317549" y="92694"/>
                    <a:pt x="317070" y="97904"/>
                    <a:pt x="314825" y="102394"/>
                  </a:cubicBezTo>
                  <a:cubicBezTo>
                    <a:pt x="313238" y="105569"/>
                    <a:pt x="311309" y="108595"/>
                    <a:pt x="310063" y="111919"/>
                  </a:cubicBezTo>
                  <a:cubicBezTo>
                    <a:pt x="302912" y="130990"/>
                    <a:pt x="313530" y="111043"/>
                    <a:pt x="305300" y="135731"/>
                  </a:cubicBezTo>
                  <a:cubicBezTo>
                    <a:pt x="304395" y="138446"/>
                    <a:pt x="301818" y="140315"/>
                    <a:pt x="300538" y="142875"/>
                  </a:cubicBezTo>
                  <a:cubicBezTo>
                    <a:pt x="293647" y="156658"/>
                    <a:pt x="304553" y="143623"/>
                    <a:pt x="291013" y="157162"/>
                  </a:cubicBezTo>
                  <a:cubicBezTo>
                    <a:pt x="277918" y="152798"/>
                    <a:pt x="289647" y="157403"/>
                    <a:pt x="276725" y="150019"/>
                  </a:cubicBezTo>
                  <a:cubicBezTo>
                    <a:pt x="273643" y="148258"/>
                    <a:pt x="270282" y="147017"/>
                    <a:pt x="267200" y="145256"/>
                  </a:cubicBezTo>
                  <a:cubicBezTo>
                    <a:pt x="264715" y="143836"/>
                    <a:pt x="262616" y="141774"/>
                    <a:pt x="260057" y="140494"/>
                  </a:cubicBezTo>
                  <a:cubicBezTo>
                    <a:pt x="257812" y="139371"/>
                    <a:pt x="255158" y="139235"/>
                    <a:pt x="252913" y="138112"/>
                  </a:cubicBezTo>
                  <a:cubicBezTo>
                    <a:pt x="250353" y="136832"/>
                    <a:pt x="248449" y="134355"/>
                    <a:pt x="245769" y="133350"/>
                  </a:cubicBezTo>
                  <a:cubicBezTo>
                    <a:pt x="241979" y="131929"/>
                    <a:pt x="237832" y="131763"/>
                    <a:pt x="233863" y="130969"/>
                  </a:cubicBezTo>
                  <a:cubicBezTo>
                    <a:pt x="229894" y="129381"/>
                    <a:pt x="226051" y="127434"/>
                    <a:pt x="221957" y="126206"/>
                  </a:cubicBezTo>
                  <a:cubicBezTo>
                    <a:pt x="218080" y="125043"/>
                    <a:pt x="213735" y="125500"/>
                    <a:pt x="210050" y="123825"/>
                  </a:cubicBezTo>
                  <a:cubicBezTo>
                    <a:pt x="204839" y="121457"/>
                    <a:pt x="201193" y="116110"/>
                    <a:pt x="195763" y="114300"/>
                  </a:cubicBezTo>
                  <a:cubicBezTo>
                    <a:pt x="181088" y="109409"/>
                    <a:pt x="196751" y="115004"/>
                    <a:pt x="179094" y="107156"/>
                  </a:cubicBezTo>
                  <a:cubicBezTo>
                    <a:pt x="175188" y="105420"/>
                    <a:pt x="171011" y="104306"/>
                    <a:pt x="167188" y="102394"/>
                  </a:cubicBezTo>
                  <a:cubicBezTo>
                    <a:pt x="164628" y="101114"/>
                    <a:pt x="162724" y="98636"/>
                    <a:pt x="160044" y="97631"/>
                  </a:cubicBezTo>
                  <a:cubicBezTo>
                    <a:pt x="156254" y="96210"/>
                    <a:pt x="152089" y="96128"/>
                    <a:pt x="148138" y="95250"/>
                  </a:cubicBezTo>
                  <a:cubicBezTo>
                    <a:pt x="144943" y="94540"/>
                    <a:pt x="141760" y="93768"/>
                    <a:pt x="138613" y="92869"/>
                  </a:cubicBezTo>
                  <a:cubicBezTo>
                    <a:pt x="131056" y="90710"/>
                    <a:pt x="127598" y="88738"/>
                    <a:pt x="119563" y="85725"/>
                  </a:cubicBezTo>
                  <a:cubicBezTo>
                    <a:pt x="117213" y="84844"/>
                    <a:pt x="114800" y="84138"/>
                    <a:pt x="112419" y="83344"/>
                  </a:cubicBezTo>
                  <a:cubicBezTo>
                    <a:pt x="110038" y="81756"/>
                    <a:pt x="106338" y="75924"/>
                    <a:pt x="105275" y="78581"/>
                  </a:cubicBezTo>
                  <a:cubicBezTo>
                    <a:pt x="102725" y="84957"/>
                    <a:pt x="110929" y="103575"/>
                    <a:pt x="112419" y="109537"/>
                  </a:cubicBezTo>
                  <a:cubicBezTo>
                    <a:pt x="114759" y="118897"/>
                    <a:pt x="115696" y="123681"/>
                    <a:pt x="119563" y="133350"/>
                  </a:cubicBezTo>
                  <a:cubicBezTo>
                    <a:pt x="125183" y="147400"/>
                    <a:pt x="130561" y="161412"/>
                    <a:pt x="133850" y="176212"/>
                  </a:cubicBezTo>
                  <a:cubicBezTo>
                    <a:pt x="135790" y="184941"/>
                    <a:pt x="136127" y="189356"/>
                    <a:pt x="138613" y="197644"/>
                  </a:cubicBezTo>
                  <a:cubicBezTo>
                    <a:pt x="140055" y="202452"/>
                    <a:pt x="148297" y="212915"/>
                    <a:pt x="143375" y="211931"/>
                  </a:cubicBezTo>
                  <a:lnTo>
                    <a:pt x="131469" y="209550"/>
                  </a:lnTo>
                  <a:cubicBezTo>
                    <a:pt x="115626" y="201628"/>
                    <a:pt x="128501" y="207021"/>
                    <a:pt x="110038" y="202406"/>
                  </a:cubicBezTo>
                  <a:cubicBezTo>
                    <a:pt x="94543" y="198533"/>
                    <a:pt x="110913" y="199128"/>
                    <a:pt x="83844" y="195262"/>
                  </a:cubicBezTo>
                  <a:cubicBezTo>
                    <a:pt x="78288" y="194468"/>
                    <a:pt x="72679" y="193982"/>
                    <a:pt x="67175" y="192881"/>
                  </a:cubicBezTo>
                  <a:cubicBezTo>
                    <a:pt x="60757" y="191597"/>
                    <a:pt x="54581" y="189195"/>
                    <a:pt x="48125" y="188119"/>
                  </a:cubicBezTo>
                  <a:cubicBezTo>
                    <a:pt x="40257" y="186808"/>
                    <a:pt x="32220" y="186791"/>
                    <a:pt x="24313" y="185737"/>
                  </a:cubicBezTo>
                  <a:cubicBezTo>
                    <a:pt x="20301" y="185202"/>
                    <a:pt x="16376" y="184150"/>
                    <a:pt x="12407" y="183356"/>
                  </a:cubicBezTo>
                  <a:cubicBezTo>
                    <a:pt x="8438" y="184150"/>
                    <a:pt x="3362" y="182875"/>
                    <a:pt x="500" y="185737"/>
                  </a:cubicBezTo>
                  <a:cubicBezTo>
                    <a:pt x="-1275" y="187512"/>
                    <a:pt x="2192" y="190467"/>
                    <a:pt x="2882" y="192881"/>
                  </a:cubicBezTo>
                  <a:cubicBezTo>
                    <a:pt x="3781" y="196028"/>
                    <a:pt x="3974" y="199398"/>
                    <a:pt x="5263" y="202406"/>
                  </a:cubicBezTo>
                  <a:cubicBezTo>
                    <a:pt x="6390" y="205037"/>
                    <a:pt x="8605" y="207065"/>
                    <a:pt x="10025" y="209550"/>
                  </a:cubicBezTo>
                  <a:cubicBezTo>
                    <a:pt x="22110" y="230699"/>
                    <a:pt x="7948" y="208814"/>
                    <a:pt x="19550" y="226219"/>
                  </a:cubicBezTo>
                  <a:cubicBezTo>
                    <a:pt x="26391" y="253576"/>
                    <a:pt x="16825" y="219857"/>
                    <a:pt x="26694" y="242887"/>
                  </a:cubicBezTo>
                  <a:cubicBezTo>
                    <a:pt x="27983" y="245895"/>
                    <a:pt x="27611" y="249485"/>
                    <a:pt x="29075" y="252412"/>
                  </a:cubicBezTo>
                  <a:cubicBezTo>
                    <a:pt x="36021" y="266304"/>
                    <a:pt x="35921" y="264914"/>
                    <a:pt x="45744" y="271462"/>
                  </a:cubicBezTo>
                  <a:cubicBezTo>
                    <a:pt x="46538" y="273843"/>
                    <a:pt x="46906" y="276412"/>
                    <a:pt x="48125" y="278606"/>
                  </a:cubicBezTo>
                  <a:cubicBezTo>
                    <a:pt x="52314" y="286147"/>
                    <a:pt x="59442" y="295283"/>
                    <a:pt x="64794" y="302419"/>
                  </a:cubicBezTo>
                  <a:cubicBezTo>
                    <a:pt x="72578" y="325771"/>
                    <a:pt x="59958" y="292782"/>
                    <a:pt x="74319" y="314325"/>
                  </a:cubicBezTo>
                  <a:cubicBezTo>
                    <a:pt x="76134" y="317048"/>
                    <a:pt x="75076" y="321008"/>
                    <a:pt x="76700" y="323850"/>
                  </a:cubicBezTo>
                  <a:cubicBezTo>
                    <a:pt x="78371" y="326774"/>
                    <a:pt x="81688" y="328407"/>
                    <a:pt x="83844" y="330994"/>
                  </a:cubicBezTo>
                  <a:cubicBezTo>
                    <a:pt x="85676" y="333192"/>
                    <a:pt x="87019" y="335756"/>
                    <a:pt x="88607" y="338137"/>
                  </a:cubicBezTo>
                  <a:cubicBezTo>
                    <a:pt x="94590" y="356087"/>
                    <a:pt x="86521" y="333967"/>
                    <a:pt x="95750" y="352425"/>
                  </a:cubicBezTo>
                  <a:cubicBezTo>
                    <a:pt x="105606" y="372137"/>
                    <a:pt x="89251" y="346248"/>
                    <a:pt x="102894" y="366712"/>
                  </a:cubicBezTo>
                  <a:cubicBezTo>
                    <a:pt x="103688" y="369093"/>
                    <a:pt x="104152" y="371611"/>
                    <a:pt x="105275" y="373856"/>
                  </a:cubicBezTo>
                  <a:cubicBezTo>
                    <a:pt x="106555" y="376416"/>
                    <a:pt x="108565" y="378546"/>
                    <a:pt x="110038" y="381000"/>
                  </a:cubicBezTo>
                  <a:cubicBezTo>
                    <a:pt x="110951" y="382522"/>
                    <a:pt x="107657" y="371871"/>
                    <a:pt x="107657" y="366712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 rot="20039402">
              <a:off x="2037080" y="1132205"/>
              <a:ext cx="45720" cy="4762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 rot="20039402">
              <a:off x="2069465" y="969645"/>
              <a:ext cx="46355" cy="4762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 rot="20039402">
              <a:off x="2256155" y="754380"/>
              <a:ext cx="45720" cy="4762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0420">
            <a:off x="5771515" y="991235"/>
            <a:ext cx="702945" cy="8299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635" y="1014095"/>
            <a:ext cx="845820" cy="81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744470" y="890905"/>
            <a:ext cx="441325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endParaRPr lang="ko-KR" altLang="en-US" sz="4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0400" y="1022350"/>
            <a:ext cx="194818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프로젝트 기획</a:t>
            </a:r>
            <a:endParaRPr lang="ko-KR" altLang="en-US" sz="24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44470" y="1707515"/>
            <a:ext cx="441325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endParaRPr lang="ko-KR" altLang="en-US" sz="4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11195" y="1839595"/>
            <a:ext cx="100076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디자인</a:t>
            </a:r>
            <a:endParaRPr lang="ko-KR" altLang="en-US" sz="24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4470" y="2499995"/>
            <a:ext cx="441325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sz="4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21355" y="2631440"/>
            <a:ext cx="91884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  능</a:t>
            </a:r>
            <a:endParaRPr lang="ko-KR" altLang="en-US" sz="24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44470" y="3291840"/>
            <a:ext cx="441325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</a:t>
            </a:r>
            <a:endParaRPr lang="ko-KR" altLang="en-US" sz="4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4370" y="3430905"/>
            <a:ext cx="194818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향후 발전방향</a:t>
            </a:r>
            <a:endParaRPr lang="ko-KR" altLang="en-US" sz="24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7141845" y="1115060"/>
            <a:ext cx="1409700" cy="2774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B3352D"/>
                </a:solidFill>
                <a:latin typeface="경기천년바탕 Regular" charset="0"/>
                <a:ea typeface="경기천년바탕 Regular" charset="0"/>
              </a:rPr>
              <a:t>기획 배경   |   목 적</a:t>
            </a:r>
            <a:endParaRPr lang="ko-KR" altLang="en-US" sz="1200" b="1" cap="none" dirty="0" smtClean="0">
              <a:solidFill>
                <a:srgbClr val="B3352D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5334000" y="2724150"/>
            <a:ext cx="3203575" cy="2768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B3352D"/>
                </a:solidFill>
                <a:latin typeface="경기천년바탕 Regular" charset="0"/>
                <a:ea typeface="경기천년바탕 Regular" charset="0"/>
              </a:rPr>
              <a:t>사용자 &amp; 보호자  |   시연영상   |   강점 &amp; 차별성</a:t>
            </a:r>
            <a:endParaRPr lang="ko-KR" altLang="en-US" sz="1200" b="1" cap="none" dirty="0" smtClean="0">
              <a:solidFill>
                <a:srgbClr val="B3352D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6083935" y="3523615"/>
            <a:ext cx="2458085" cy="2774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B3352D"/>
                </a:solidFill>
                <a:latin typeface="경기천년바탕 Regular" charset="0"/>
                <a:ea typeface="경기천년바탕 Regular" charset="0"/>
              </a:rPr>
              <a:t>시장성  |    추가기능   |   확장가능성</a:t>
            </a:r>
            <a:endParaRPr lang="ko-KR" altLang="en-US" sz="1200" b="1" cap="none" dirty="0" smtClean="0">
              <a:solidFill>
                <a:srgbClr val="B3352D"/>
              </a:solidFill>
              <a:latin typeface="경기천년바탕 Regular" charset="0"/>
              <a:ea typeface="경기천년바탕 Regular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79650" y="-635"/>
            <a:ext cx="2286635" cy="412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0" y="555625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2286635" y="0"/>
            <a:ext cx="0" cy="41148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-6985" y="-635"/>
            <a:ext cx="2447925" cy="555625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   차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66815" y="1931670"/>
            <a:ext cx="233743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B3352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로고 </a:t>
            </a:r>
            <a:r>
              <a:rPr lang="en-US" altLang="ko-KR" sz="1200" b="1" dirty="0" smtClean="0">
                <a:solidFill>
                  <a:srgbClr val="B3352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b="1" dirty="0" smtClean="0">
                <a:solidFill>
                  <a:srgbClr val="B3352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서체 </a:t>
            </a:r>
            <a:r>
              <a:rPr lang="en-US" altLang="ko-KR" sz="1200" b="1" dirty="0" smtClean="0">
                <a:solidFill>
                  <a:srgbClr val="B3352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b="1" dirty="0" smtClean="0">
                <a:solidFill>
                  <a:srgbClr val="B3352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색깔   </a:t>
            </a:r>
            <a:r>
              <a:rPr lang="en-US" altLang="ko-KR" sz="1200" b="1" dirty="0">
                <a:solidFill>
                  <a:srgbClr val="B3352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|   </a:t>
            </a:r>
            <a:r>
              <a:rPr lang="ko-KR" altLang="en-US" sz="1200" b="1" dirty="0" err="1" smtClean="0">
                <a:solidFill>
                  <a:srgbClr val="B3352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앱디자인</a:t>
            </a:r>
            <a:r>
              <a:rPr lang="ko-KR" altLang="en-US" sz="1200" b="1" dirty="0" smtClean="0">
                <a:solidFill>
                  <a:srgbClr val="B3352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ko-KR" altLang="en-US" sz="1200" b="1" dirty="0">
              <a:solidFill>
                <a:srgbClr val="B3352D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098800"/>
            <a:ext cx="1358900" cy="14052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8540" y="4241800"/>
            <a:ext cx="10744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뒷</a:t>
            </a:r>
            <a:r>
              <a:rPr lang="ko-KR" altLang="en-US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이야기</a:t>
            </a:r>
            <a:endParaRPr lang="ko-KR" altLang="en-US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2670" y="4295140"/>
            <a:ext cx="184213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우리의 실패와 성공의 기록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3295015" y="4318635"/>
            <a:ext cx="215900" cy="215900"/>
          </a:xfrm>
          <a:prstGeom prst="plus">
            <a:avLst>
              <a:gd name="adj" fmla="val 38486"/>
            </a:avLst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0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602355" y="202565"/>
            <a:ext cx="5541645" cy="38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279650" y="-635"/>
            <a:ext cx="2286635" cy="412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55625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635" y="0"/>
            <a:ext cx="0" cy="41148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985" y="-635"/>
            <a:ext cx="2447925" cy="555625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프로젝트 기획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199130" y="143510"/>
            <a:ext cx="732790" cy="384810"/>
            <a:chOff x="3199130" y="143510"/>
            <a:chExt cx="732790" cy="384810"/>
          </a:xfrm>
        </p:grpSpPr>
        <p:sp>
          <p:nvSpPr>
            <p:cNvPr id="4" name="직사각형 3"/>
            <p:cNvSpPr/>
            <p:nvPr/>
          </p:nvSpPr>
          <p:spPr>
            <a:xfrm>
              <a:off x="3199130" y="252095"/>
              <a:ext cx="732790" cy="276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기획배경</a:t>
              </a:r>
              <a:endParaRPr lang="ko-KR" altLang="en-US" sz="1200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3511550" y="143510"/>
              <a:ext cx="107950" cy="107950"/>
            </a:xfrm>
            <a:prstGeom prst="ellipse">
              <a:avLst/>
            </a:prstGeom>
            <a:solidFill>
              <a:srgbClr val="B3352D"/>
            </a:solidFill>
            <a:ln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72225" y="143510"/>
            <a:ext cx="505460" cy="384810"/>
            <a:chOff x="6372225" y="143510"/>
            <a:chExt cx="505460" cy="384810"/>
          </a:xfrm>
        </p:grpSpPr>
        <p:sp>
          <p:nvSpPr>
            <p:cNvPr id="5" name="직사각형 4"/>
            <p:cNvSpPr/>
            <p:nvPr/>
          </p:nvSpPr>
          <p:spPr>
            <a:xfrm>
              <a:off x="6372225" y="252095"/>
              <a:ext cx="505460" cy="276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목 </a:t>
              </a:r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적</a:t>
              </a:r>
              <a:endParaRPr lang="ko-KR" altLang="en-US" sz="1200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6570980" y="143510"/>
              <a:ext cx="107950" cy="107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60290" y="947420"/>
            <a:ext cx="2319655" cy="4000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경기천년바탕 Regular" pitchFamily="18" charset="-127"/>
                <a:ea typeface="경기천년바탕 Regular" pitchFamily="18" charset="-127"/>
              </a:rPr>
              <a:t>고혈압 진료 환자 수</a:t>
            </a:r>
            <a:endParaRPr lang="ko-KR" altLang="en-US" sz="20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5" name="1/2 액자 14"/>
          <p:cNvSpPr/>
          <p:nvPr/>
        </p:nvSpPr>
        <p:spPr>
          <a:xfrm rot="10800000" flipH="1">
            <a:off x="3780155" y="1607820"/>
            <a:ext cx="4760595" cy="2578735"/>
          </a:xfrm>
          <a:prstGeom prst="halfFrame">
            <a:avLst>
              <a:gd name="adj1" fmla="val 1303"/>
              <a:gd name="adj2" fmla="val 1911"/>
            </a:avLst>
          </a:prstGeom>
          <a:solidFill>
            <a:srgbClr val="C13B31"/>
          </a:solidFill>
          <a:ln>
            <a:solidFill>
              <a:srgbClr val="C13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64635" y="3448685"/>
            <a:ext cx="760730" cy="1076960"/>
            <a:chOff x="4064635" y="3448685"/>
            <a:chExt cx="760730" cy="107696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070" y="3822065"/>
              <a:ext cx="324485" cy="32448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064635" y="3448685"/>
              <a:ext cx="760730" cy="377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경기천년바탕 Regular" pitchFamily="18" charset="-127"/>
                  <a:ea typeface="경기천년바탕 Regular" pitchFamily="18" charset="-127"/>
                </a:rPr>
                <a:t>0.7 %</a:t>
              </a:r>
              <a:endParaRPr lang="ko-KR" altLang="en-US" dirty="0"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126230" y="4187190"/>
              <a:ext cx="575945" cy="3384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경기천년바탕 Regular" pitchFamily="18" charset="-127"/>
                  <a:ea typeface="경기천년바탕 Regular" pitchFamily="18" charset="-127"/>
                </a:rPr>
                <a:t>30</a:t>
              </a:r>
              <a:r>
                <a:rPr lang="ko-KR" altLang="en-US" sz="1600" dirty="0">
                  <a:latin typeface="경기천년바탕 Regular" pitchFamily="18" charset="-127"/>
                  <a:ea typeface="경기천년바탕 Regular" pitchFamily="18" charset="-127"/>
                </a:rPr>
                <a:t>대</a:t>
              </a:r>
              <a:endParaRPr lang="ko-KR" altLang="en-US" sz="160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947285" y="2971800"/>
            <a:ext cx="858520" cy="1553210"/>
            <a:chOff x="4947285" y="2971800"/>
            <a:chExt cx="858520" cy="155321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285" y="3348355"/>
              <a:ext cx="807720" cy="80772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045710" y="2971800"/>
              <a:ext cx="760730" cy="377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경기천년바탕 Regular" pitchFamily="18" charset="-127"/>
                  <a:ea typeface="경기천년바탕 Regular" pitchFamily="18" charset="-127"/>
                </a:rPr>
                <a:t>5.6 %</a:t>
              </a:r>
              <a:endParaRPr lang="ko-KR" altLang="en-US" dirty="0"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08575" y="4187190"/>
              <a:ext cx="575945" cy="3384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smtClean="0">
                  <a:latin typeface="경기천년바탕 Regular" pitchFamily="18" charset="-127"/>
                  <a:ea typeface="경기천년바탕 Regular" pitchFamily="18" charset="-127"/>
                </a:rPr>
                <a:t>40</a:t>
              </a:r>
              <a:r>
                <a:rPr lang="ko-KR" altLang="en-US" sz="1600" dirty="0">
                  <a:latin typeface="경기천년바탕 Regular" pitchFamily="18" charset="-127"/>
                  <a:ea typeface="경기천년바탕 Regular" pitchFamily="18" charset="-127"/>
                </a:rPr>
                <a:t>대</a:t>
              </a:r>
              <a:endParaRPr lang="ko-KR" altLang="en-US" sz="16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797550" y="2541905"/>
            <a:ext cx="1225550" cy="1983740"/>
            <a:chOff x="5797550" y="2541905"/>
            <a:chExt cx="1225550" cy="198374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550" y="2930525"/>
              <a:ext cx="1225550" cy="122555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031865" y="2541905"/>
              <a:ext cx="885190" cy="377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경기천년바탕 Regular" pitchFamily="18" charset="-127"/>
                  <a:ea typeface="경기천년바탕 Regular" pitchFamily="18" charset="-127"/>
                </a:rPr>
                <a:t>19.2 %</a:t>
              </a:r>
              <a:endParaRPr lang="ko-KR" altLang="en-US" dirty="0"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090920" y="4187190"/>
              <a:ext cx="636905" cy="3384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경기천년바탕 Regular" pitchFamily="18" charset="-127"/>
                  <a:ea typeface="경기천년바탕 Regular" pitchFamily="18" charset="-127"/>
                </a:rPr>
                <a:t> 50</a:t>
              </a:r>
              <a:r>
                <a:rPr lang="ko-KR" altLang="en-US" sz="1600" dirty="0">
                  <a:latin typeface="경기천년바탕 Regular" pitchFamily="18" charset="-127"/>
                  <a:ea typeface="경기천년바탕 Regular" pitchFamily="18" charset="-127"/>
                </a:rPr>
                <a:t>대</a:t>
              </a:r>
              <a:endParaRPr lang="ko-KR" altLang="en-US" sz="1600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75755" y="1861185"/>
            <a:ext cx="1917700" cy="2663825"/>
            <a:chOff x="6675755" y="1861185"/>
            <a:chExt cx="1917700" cy="266382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5755" y="2238375"/>
              <a:ext cx="1917700" cy="19177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298690" y="1861185"/>
              <a:ext cx="885190" cy="377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경기천년바탕 Regular" pitchFamily="18" charset="-127"/>
                  <a:ea typeface="경기천년바탕 Regular" pitchFamily="18" charset="-127"/>
                </a:rPr>
                <a:t>47.8 %</a:t>
              </a:r>
              <a:endParaRPr lang="ko-KR" altLang="en-US" dirty="0"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134225" y="4187190"/>
              <a:ext cx="1000760" cy="3384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경기천년바탕 Regular" pitchFamily="18" charset="-127"/>
                  <a:ea typeface="경기천년바탕 Regular" pitchFamily="18" charset="-127"/>
                </a:rPr>
                <a:t>60</a:t>
              </a:r>
              <a:r>
                <a:rPr lang="ko-KR" altLang="en-US" sz="1600" dirty="0">
                  <a:latin typeface="경기천년바탕 Regular" pitchFamily="18" charset="-127"/>
                  <a:ea typeface="경기천년바탕 Regular" pitchFamily="18" charset="-127"/>
                </a:rPr>
                <a:t>대 이상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314315" y="4671060"/>
            <a:ext cx="350583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경기천년바탕 Regular" pitchFamily="18" charset="-127"/>
                <a:ea typeface="경기천년바탕 Regular" pitchFamily="18" charset="-127"/>
              </a:rPr>
              <a:t>조사기관 </a:t>
            </a:r>
            <a:r>
              <a:rPr lang="en-US" altLang="ko-KR" sz="1200" dirty="0" smtClean="0">
                <a:latin typeface="경기천년바탕 Regular" pitchFamily="18" charset="-127"/>
                <a:ea typeface="경기천년바탕 Regular" pitchFamily="18" charset="-127"/>
              </a:rPr>
              <a:t>: </a:t>
            </a:r>
            <a:r>
              <a:rPr lang="ko-KR" altLang="en-US" sz="1200" dirty="0" smtClean="0">
                <a:latin typeface="경기천년바탕 Regular" pitchFamily="18" charset="-127"/>
                <a:ea typeface="경기천년바탕 Regular" pitchFamily="18" charset="-127"/>
              </a:rPr>
              <a:t>건강보험심사평가원 </a:t>
            </a:r>
            <a:r>
              <a:rPr lang="en-US" altLang="ko-KR" sz="1000" dirty="0" smtClean="0">
                <a:latin typeface="경기천년바탕 Regular" pitchFamily="18" charset="-127"/>
                <a:ea typeface="경기천년바탕 Regular" pitchFamily="18" charset="-127"/>
              </a:rPr>
              <a:t>(2014</a:t>
            </a:r>
            <a:r>
              <a:rPr lang="ko-KR" altLang="en-US" sz="1000" dirty="0" smtClean="0">
                <a:latin typeface="경기천년바탕 Regular" pitchFamily="18" charset="-127"/>
                <a:ea typeface="경기천년바탕 Regular" pitchFamily="18" charset="-127"/>
              </a:rPr>
              <a:t>고혈압적정성평가</a:t>
            </a:r>
            <a:r>
              <a:rPr lang="en-US" altLang="ko-KR" sz="1000" dirty="0" smtClean="0">
                <a:latin typeface="경기천년바탕 Regular" pitchFamily="18" charset="-127"/>
                <a:ea typeface="경기천년바탕 Regular" pitchFamily="18" charset="-127"/>
              </a:rPr>
              <a:t>)</a:t>
            </a:r>
            <a:endParaRPr lang="ko-KR" altLang="en-US" sz="10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41285" y="1376680"/>
            <a:ext cx="97155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경기천년바탕 Regular" pitchFamily="18" charset="-127"/>
                <a:ea typeface="경기천년바탕 Regular" pitchFamily="18" charset="-127"/>
              </a:rPr>
              <a:t>(</a:t>
            </a:r>
            <a:r>
              <a:rPr lang="ko-KR" altLang="en-US" sz="1050" dirty="0" smtClean="0">
                <a:latin typeface="경기천년바탕 Regular" pitchFamily="18" charset="-127"/>
                <a:ea typeface="경기천년바탕 Regular" pitchFamily="18" charset="-127"/>
              </a:rPr>
              <a:t>단위 </a:t>
            </a:r>
            <a:r>
              <a:rPr lang="en-US" altLang="ko-KR" sz="1050" dirty="0" smtClean="0">
                <a:latin typeface="경기천년바탕 Regular" pitchFamily="18" charset="-127"/>
                <a:ea typeface="경기천년바탕 Regular" pitchFamily="18" charset="-127"/>
              </a:rPr>
              <a:t>: </a:t>
            </a:r>
            <a:r>
              <a:rPr lang="ko-KR" altLang="en-US" sz="1050" dirty="0" smtClean="0">
                <a:latin typeface="경기천년바탕 Regular" pitchFamily="18" charset="-127"/>
                <a:ea typeface="경기천년바탕 Regular" pitchFamily="18" charset="-127"/>
              </a:rPr>
              <a:t>명</a:t>
            </a:r>
            <a:r>
              <a:rPr lang="en-US" altLang="ko-KR" sz="1050" dirty="0" smtClean="0">
                <a:latin typeface="경기천년바탕 Regular" pitchFamily="18" charset="-127"/>
                <a:ea typeface="경기천년바탕 Regular" pitchFamily="18" charset="-127"/>
              </a:rPr>
              <a:t>, %)</a:t>
            </a:r>
            <a:endParaRPr lang="ko-KR" altLang="en-US" sz="105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pic>
        <p:nvPicPr>
          <p:cNvPr id="35" name="Picture 2" descr="C:/Users/자옹/AppData/Roaming/PolarisOffice/ETemp/21088_18317624/image2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521">
            <a:off x="254098" y="1948612"/>
            <a:ext cx="4145915" cy="3263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30">
            <a:off x="92710" y="2520315"/>
            <a:ext cx="54197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/Users/자옹/AppData/Roaming/PolarisOffice/ETemp/21088_18317624/image27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0000">
            <a:off x="2540" y="1353820"/>
            <a:ext cx="4886325" cy="306070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36959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 animBg="1"/>
      <p:bldP spid="18" grpId="0"/>
      <p:bldP spid="26" grpId="0"/>
      <p:bldP spid="35" grpId="0" animBg="1"/>
      <p:bldP spid="36" grpId="2" animBg="1"/>
      <p:bldP spid="307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602557" y="202259"/>
            <a:ext cx="5541443" cy="3496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279649" y="-347"/>
            <a:ext cx="2286794" cy="411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프로젝트 기획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198832" y="143797"/>
            <a:ext cx="732893" cy="385000"/>
            <a:chOff x="2771800" y="159493"/>
            <a:chExt cx="732893" cy="385000"/>
          </a:xfrm>
        </p:grpSpPr>
        <p:sp>
          <p:nvSpPr>
            <p:cNvPr id="10" name="직사각형 9"/>
            <p:cNvSpPr/>
            <p:nvPr/>
          </p:nvSpPr>
          <p:spPr>
            <a:xfrm>
              <a:off x="2771800" y="267494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기획배경</a:t>
              </a:r>
              <a:endParaRPr lang="ko-KR" altLang="en-US" sz="12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84246" y="159493"/>
              <a:ext cx="108000" cy="108000"/>
            </a:xfrm>
            <a:prstGeom prst="ellipse">
              <a:avLst/>
            </a:prstGeom>
            <a:solidFill>
              <a:srgbClr val="B3352D"/>
            </a:solidFill>
            <a:ln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372200" y="143797"/>
            <a:ext cx="505267" cy="384998"/>
            <a:chOff x="4513976" y="159493"/>
            <a:chExt cx="505267" cy="384998"/>
          </a:xfrm>
        </p:grpSpPr>
        <p:sp>
          <p:nvSpPr>
            <p:cNvPr id="13" name="직사각형 12"/>
            <p:cNvSpPr/>
            <p:nvPr/>
          </p:nvSpPr>
          <p:spPr>
            <a:xfrm>
              <a:off x="4513976" y="267492"/>
              <a:ext cx="5052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목 </a:t>
              </a:r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적</a:t>
              </a:r>
              <a:endParaRPr lang="ko-KR" altLang="en-US" sz="1200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712610" y="159493"/>
              <a:ext cx="108000" cy="108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772008" y="1347614"/>
            <a:ext cx="0" cy="3168352"/>
          </a:xfrm>
          <a:prstGeom prst="line">
            <a:avLst/>
          </a:prstGeom>
          <a:ln w="38100">
            <a:solidFill>
              <a:srgbClr val="C13B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6060" y="4515966"/>
            <a:ext cx="3888432" cy="0"/>
          </a:xfrm>
          <a:prstGeom prst="line">
            <a:avLst/>
          </a:prstGeom>
          <a:ln w="38100">
            <a:solidFill>
              <a:srgbClr val="C13B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>
            <a:off x="772008" y="1635646"/>
            <a:ext cx="3384376" cy="336683"/>
          </a:xfrm>
          <a:prstGeom prst="homePlate">
            <a:avLst/>
          </a:prstGeom>
          <a:solidFill>
            <a:srgbClr val="C13B31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각형 24"/>
          <p:cNvSpPr/>
          <p:nvPr/>
        </p:nvSpPr>
        <p:spPr>
          <a:xfrm>
            <a:off x="756060" y="2216808"/>
            <a:ext cx="2843658" cy="336683"/>
          </a:xfrm>
          <a:prstGeom prst="homePlate">
            <a:avLst/>
          </a:prstGeom>
          <a:solidFill>
            <a:srgbClr val="C13B31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각형 25"/>
          <p:cNvSpPr/>
          <p:nvPr/>
        </p:nvSpPr>
        <p:spPr>
          <a:xfrm>
            <a:off x="772008" y="2797970"/>
            <a:ext cx="1872208" cy="336683"/>
          </a:xfrm>
          <a:prstGeom prst="homePlate">
            <a:avLst/>
          </a:prstGeom>
          <a:solidFill>
            <a:srgbClr val="C13B31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각형 26"/>
          <p:cNvSpPr/>
          <p:nvPr/>
        </p:nvSpPr>
        <p:spPr>
          <a:xfrm>
            <a:off x="756059" y="3379132"/>
            <a:ext cx="1612029" cy="336683"/>
          </a:xfrm>
          <a:prstGeom prst="homePlate">
            <a:avLst/>
          </a:prstGeom>
          <a:solidFill>
            <a:srgbClr val="C13B31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/>
          <p:cNvSpPr/>
          <p:nvPr/>
        </p:nvSpPr>
        <p:spPr>
          <a:xfrm>
            <a:off x="772008" y="3960296"/>
            <a:ext cx="288032" cy="336683"/>
          </a:xfrm>
          <a:prstGeom prst="homePlate">
            <a:avLst/>
          </a:prstGeom>
          <a:solidFill>
            <a:srgbClr val="C13B31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041456" y="1619321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35.8 %</a:t>
            </a:r>
            <a:endParaRPr lang="ko-KR" altLang="en-US" sz="16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4437" y="1619321"/>
            <a:ext cx="2157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13B31"/>
                </a:solidFill>
                <a:latin typeface="경기천년바탕 Regular" pitchFamily="18" charset="-127"/>
                <a:ea typeface="경기천년바탕 Regular" pitchFamily="18" charset="-127"/>
              </a:rPr>
              <a:t>스마트폰</a:t>
            </a:r>
            <a:r>
              <a:rPr lang="ko-KR" altLang="en-US" sz="1600" dirty="0" smtClean="0">
                <a:solidFill>
                  <a:srgbClr val="C13B31"/>
                </a:solidFill>
                <a:latin typeface="경기천년바탕 Regular" pitchFamily="18" charset="-127"/>
                <a:ea typeface="경기천년바탕 Regular" pitchFamily="18" charset="-127"/>
              </a:rPr>
              <a:t> 이용용도 모름</a:t>
            </a:r>
            <a:endParaRPr lang="ko-KR" altLang="en-US" sz="1600" dirty="0">
              <a:solidFill>
                <a:srgbClr val="C13B31"/>
              </a:solidFill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41455" y="2207183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27.2 %</a:t>
            </a:r>
            <a:endParaRPr lang="ko-KR" altLang="en-US" sz="16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14436" y="2207183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구입비 및 이용료 부담</a:t>
            </a:r>
            <a:endParaRPr lang="ko-KR" altLang="en-US" sz="16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41455" y="2786103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17.2 %</a:t>
            </a:r>
            <a:endParaRPr lang="ko-KR" altLang="en-US" sz="16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14436" y="2786103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13B31"/>
                </a:solidFill>
                <a:latin typeface="경기천년바탕 Regular" pitchFamily="18" charset="-127"/>
                <a:ea typeface="경기천년바탕 Regular" pitchFamily="18" charset="-127"/>
              </a:rPr>
              <a:t>사용방법의 어려움</a:t>
            </a:r>
            <a:endParaRPr lang="ko-KR" altLang="en-US" sz="1600" dirty="0">
              <a:solidFill>
                <a:srgbClr val="C13B31"/>
              </a:solidFill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1454" y="3367265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13.6 %</a:t>
            </a:r>
            <a:endParaRPr lang="ko-KR" altLang="en-US" sz="16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14435" y="3367265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필요성 부재</a:t>
            </a:r>
            <a:endParaRPr lang="ko-KR" altLang="en-US" sz="16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65225" y="3938038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바탕 Regular" pitchFamily="18" charset="-127"/>
                <a:ea typeface="경기천년바탕 Regular" pitchFamily="18" charset="-127"/>
              </a:rPr>
              <a:t>3.3 %</a:t>
            </a:r>
            <a:endParaRPr lang="ko-KR" altLang="en-US" sz="16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4434" y="3938038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경기천년바탕 Regular" pitchFamily="18" charset="-127"/>
                <a:ea typeface="경기천년바탕 Regular" pitchFamily="18" charset="-127"/>
              </a:rPr>
              <a:t>신체장애로 인한 어려움</a:t>
            </a:r>
            <a:endParaRPr lang="ko-KR" altLang="en-US" sz="16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79839" y="874731"/>
            <a:ext cx="446842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경기천년바탕 Regular" pitchFamily="18" charset="-127"/>
                <a:ea typeface="경기천년바탕 Regular" pitchFamily="18" charset="-127"/>
              </a:rPr>
              <a:t>장노년층이</a:t>
            </a:r>
            <a:r>
              <a:rPr lang="ko-KR" altLang="en-US" dirty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r>
              <a:rPr lang="ko-KR" altLang="en-US" dirty="0" err="1">
                <a:latin typeface="경기천년바탕 Regular" pitchFamily="18" charset="-127"/>
                <a:ea typeface="경기천년바탕 Regular" pitchFamily="18" charset="-127"/>
              </a:rPr>
              <a:t>스마트폰을</a:t>
            </a:r>
            <a:r>
              <a:rPr lang="ko-KR" altLang="en-US" dirty="0">
                <a:latin typeface="경기천년바탕 Regular" pitchFamily="18" charset="-127"/>
                <a:ea typeface="경기천년바탕 Regular" pitchFamily="18" charset="-127"/>
              </a:rPr>
              <a:t> 사용하지 않는 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이유</a:t>
            </a:r>
            <a:r>
              <a:rPr lang="en-US" altLang="ko-KR" dirty="0" smtClean="0">
                <a:latin typeface="경기천년바탕 Regular" pitchFamily="18" charset="-127"/>
                <a:ea typeface="경기천년바탕 Regular" pitchFamily="18" charset="-127"/>
              </a:rPr>
              <a:t>?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31896" y="4659982"/>
            <a:ext cx="35445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경기천년바탕 Regular" pitchFamily="18" charset="-127"/>
                <a:ea typeface="경기천년바탕 Regular" pitchFamily="18" charset="-127"/>
              </a:rPr>
              <a:t>조사기관 </a:t>
            </a:r>
            <a:r>
              <a:rPr lang="en-US" altLang="ko-KR" sz="1100" dirty="0" smtClean="0">
                <a:latin typeface="경기천년바탕 Regular" pitchFamily="18" charset="-127"/>
                <a:ea typeface="경기천년바탕 Regular" pitchFamily="18" charset="-127"/>
              </a:rPr>
              <a:t>: </a:t>
            </a:r>
            <a:r>
              <a:rPr lang="ko-KR" altLang="en-US" sz="1100" dirty="0" err="1" smtClean="0">
                <a:latin typeface="경기천년바탕 Regular" pitchFamily="18" charset="-127"/>
                <a:ea typeface="경기천년바탕 Regular" pitchFamily="18" charset="-127"/>
              </a:rPr>
              <a:t>정보화진흥원</a:t>
            </a:r>
            <a:r>
              <a:rPr lang="ko-KR" altLang="en-US" sz="1100" dirty="0" smtClean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r>
              <a:rPr lang="en-US" altLang="ko-KR" sz="1000" dirty="0" smtClean="0">
                <a:latin typeface="경기천년바탕 Regular" pitchFamily="18" charset="-127"/>
                <a:ea typeface="경기천년바탕 Regular" pitchFamily="18" charset="-127"/>
              </a:rPr>
              <a:t>(2013 </a:t>
            </a:r>
            <a:r>
              <a:rPr lang="ko-KR" altLang="en-US" sz="1000" dirty="0" err="1">
                <a:latin typeface="경기천년바탕 Regular" pitchFamily="18" charset="-127"/>
                <a:ea typeface="경기천년바탕 Regular" pitchFamily="18" charset="-127"/>
              </a:rPr>
              <a:t>장노년층</a:t>
            </a:r>
            <a:r>
              <a:rPr lang="ko-KR" altLang="en-US" sz="1000" dirty="0">
                <a:latin typeface="경기천년바탕 Regular" pitchFamily="18" charset="-127"/>
                <a:ea typeface="경기천년바탕 Regular" pitchFamily="18" charset="-127"/>
              </a:rPr>
              <a:t> 정보격차 실태조사</a:t>
            </a:r>
            <a:r>
              <a:rPr lang="en-US" altLang="ko-KR" sz="1000" dirty="0">
                <a:latin typeface="경기천년바탕 Regular" pitchFamily="18" charset="-127"/>
                <a:ea typeface="경기천년바탕 Regular" pitchFamily="18" charset="-127"/>
              </a:rPr>
              <a:t>)</a:t>
            </a:r>
            <a:endParaRPr lang="ko-KR" altLang="en-US" sz="7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03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83373" y="3291830"/>
            <a:ext cx="4752528" cy="1512168"/>
          </a:xfrm>
          <a:prstGeom prst="rect">
            <a:avLst/>
          </a:prstGeom>
          <a:noFill/>
          <a:ln w="28575">
            <a:solidFill>
              <a:srgbClr val="C13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83568" y="2067694"/>
            <a:ext cx="4752528" cy="1224136"/>
          </a:xfrm>
          <a:prstGeom prst="rect">
            <a:avLst/>
          </a:prstGeom>
          <a:noFill/>
          <a:ln w="28575">
            <a:solidFill>
              <a:srgbClr val="C13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602557" y="202259"/>
            <a:ext cx="5541443" cy="3496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279649" y="-347"/>
            <a:ext cx="2286794" cy="411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프로젝트 기획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198832" y="143797"/>
            <a:ext cx="732893" cy="385000"/>
            <a:chOff x="2771800" y="159493"/>
            <a:chExt cx="732893" cy="385000"/>
          </a:xfrm>
        </p:grpSpPr>
        <p:sp>
          <p:nvSpPr>
            <p:cNvPr id="10" name="직사각형 9"/>
            <p:cNvSpPr/>
            <p:nvPr/>
          </p:nvSpPr>
          <p:spPr>
            <a:xfrm>
              <a:off x="2771800" y="267494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기획배경</a:t>
              </a:r>
              <a:endParaRPr lang="ko-KR" altLang="en-US" sz="12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84246" y="159493"/>
              <a:ext cx="108000" cy="108000"/>
            </a:xfrm>
            <a:prstGeom prst="ellipse">
              <a:avLst/>
            </a:prstGeom>
            <a:solidFill>
              <a:srgbClr val="B3352D"/>
            </a:solidFill>
            <a:ln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372200" y="143797"/>
            <a:ext cx="505267" cy="384998"/>
            <a:chOff x="4513976" y="159493"/>
            <a:chExt cx="505267" cy="384998"/>
          </a:xfrm>
        </p:grpSpPr>
        <p:sp>
          <p:nvSpPr>
            <p:cNvPr id="13" name="직사각형 12"/>
            <p:cNvSpPr/>
            <p:nvPr/>
          </p:nvSpPr>
          <p:spPr>
            <a:xfrm>
              <a:off x="4513976" y="267492"/>
              <a:ext cx="5052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목 </a:t>
              </a:r>
              <a:r>
                <a:rPr lang="ko-KR" altLang="en-US" sz="12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적</a:t>
              </a:r>
              <a:endParaRPr lang="ko-KR" altLang="en-US" sz="1200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712610" y="159493"/>
              <a:ext cx="108000" cy="108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47665" y="105958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사용자</a:t>
            </a:r>
            <a:r>
              <a:rPr lang="en-US" altLang="ko-KR" sz="1400" dirty="0" smtClean="0">
                <a:latin typeface="경기천년바탕 Regular" pitchFamily="18" charset="-127"/>
                <a:ea typeface="경기천년바탕 Regular" pitchFamily="18" charset="-127"/>
              </a:rPr>
              <a:t>(</a:t>
            </a:r>
            <a:r>
              <a:rPr lang="ko-KR" altLang="en-US" sz="1400" dirty="0" err="1" smtClean="0">
                <a:latin typeface="경기천년바탕 Regular" pitchFamily="18" charset="-127"/>
                <a:ea typeface="경기천년바탕 Regular" pitchFamily="18" charset="-127"/>
              </a:rPr>
              <a:t>노인분들</a:t>
            </a:r>
            <a:r>
              <a:rPr lang="en-US" altLang="ko-KR" sz="1400" dirty="0" smtClean="0">
                <a:latin typeface="경기천년바탕 Regular" pitchFamily="18" charset="-127"/>
                <a:ea typeface="경기천년바탕 Regular" pitchFamily="18" charset="-127"/>
              </a:rPr>
              <a:t>)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의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8978" y="3746738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더 </a:t>
            </a:r>
            <a:r>
              <a:rPr lang="ko-KR" altLang="en-US" dirty="0">
                <a:latin typeface="경기천년바탕 Regular" pitchFamily="18" charset="-127"/>
                <a:ea typeface="경기천년바탕 Regular" pitchFamily="18" charset="-127"/>
              </a:rPr>
              <a:t>이상 </a:t>
            </a:r>
            <a:r>
              <a:rPr lang="ko-KR" altLang="en-US" dirty="0" err="1">
                <a:latin typeface="경기천년바탕 Regular" pitchFamily="18" charset="-127"/>
                <a:ea typeface="경기천년바탕 Regular" pitchFamily="18" charset="-127"/>
              </a:rPr>
              <a:t>앱을</a:t>
            </a:r>
            <a:r>
              <a:rPr lang="ko-KR" altLang="en-US" dirty="0">
                <a:latin typeface="경기천년바탕 Regular" pitchFamily="18" charset="-127"/>
                <a:ea typeface="경기천년바탕 Regular" pitchFamily="18" charset="-127"/>
              </a:rPr>
              <a:t> 이용하지 않아도</a:t>
            </a:r>
            <a:r>
              <a:rPr lang="en-US" altLang="ko-KR" dirty="0" smtClean="0">
                <a:latin typeface="경기천년바탕 Regular" pitchFamily="18" charset="-127"/>
                <a:ea typeface="경기천년바탕 Regular" pitchFamily="18" charset="-127"/>
              </a:rPr>
              <a:t>,</a:t>
            </a:r>
            <a:endParaRPr lang="en-US" altLang="ko-KR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95979" y="2355726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경기천년바탕 Regular" pitchFamily="18" charset="-127"/>
                <a:ea typeface="경기천년바탕 Regular" pitchFamily="18" charset="-127"/>
              </a:rPr>
              <a:t>Firebase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에 </a:t>
            </a:r>
            <a:endParaRPr lang="en-US" altLang="ko-KR" dirty="0" smtClean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47664" y="1430670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경기천년바탕 Regular" pitchFamily="18" charset="-127"/>
                <a:ea typeface="경기천년바탕 Regular" pitchFamily="18" charset="-127"/>
              </a:rPr>
              <a:t>한 번의 회원가입과</a:t>
            </a:r>
            <a:r>
              <a:rPr lang="en-US" altLang="ko-KR" dirty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r>
              <a:rPr lang="ko-KR" altLang="en-US" dirty="0" err="1">
                <a:latin typeface="경기천년바탕 Regular" pitchFamily="18" charset="-127"/>
                <a:ea typeface="경기천년바탕 Regular" pitchFamily="18" charset="-127"/>
              </a:rPr>
              <a:t>알람설정</a:t>
            </a:r>
            <a:endParaRPr lang="en-US" altLang="ko-KR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3568" y="843558"/>
            <a:ext cx="4752528" cy="1224136"/>
          </a:xfrm>
          <a:prstGeom prst="rect">
            <a:avLst/>
          </a:prstGeom>
          <a:noFill/>
          <a:ln w="28575">
            <a:solidFill>
              <a:srgbClr val="C13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2687785" y="2054359"/>
            <a:ext cx="303213" cy="229741"/>
            <a:chOff x="3119832" y="2054358"/>
            <a:chExt cx="482725" cy="365755"/>
          </a:xfrm>
        </p:grpSpPr>
        <p:sp>
          <p:nvSpPr>
            <p:cNvPr id="21" name="이등변 삼각형 20"/>
            <p:cNvSpPr/>
            <p:nvPr/>
          </p:nvSpPr>
          <p:spPr>
            <a:xfrm rot="10800000">
              <a:off x="3119832" y="2060073"/>
              <a:ext cx="482725" cy="360040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C13B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3127452" y="2054358"/>
              <a:ext cx="4680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2676991" y="3284210"/>
            <a:ext cx="303213" cy="229741"/>
            <a:chOff x="3119832" y="2054358"/>
            <a:chExt cx="482725" cy="365755"/>
          </a:xfrm>
        </p:grpSpPr>
        <p:sp>
          <p:nvSpPr>
            <p:cNvPr id="52" name="이등변 삼각형 51"/>
            <p:cNvSpPr/>
            <p:nvPr/>
          </p:nvSpPr>
          <p:spPr>
            <a:xfrm rot="10800000">
              <a:off x="3119832" y="2060073"/>
              <a:ext cx="482725" cy="360040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C13B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3127452" y="2054358"/>
              <a:ext cx="4680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/>
          <p:cNvSpPr/>
          <p:nvPr/>
        </p:nvSpPr>
        <p:spPr>
          <a:xfrm>
            <a:off x="1591158" y="270848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경기천년바탕 Regular" pitchFamily="18" charset="-127"/>
                <a:ea typeface="경기천년바탕 Regular" pitchFamily="18" charset="-127"/>
              </a:rPr>
              <a:t>계속적으로 정보 유지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48978" y="4129286"/>
            <a:ext cx="4368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경기천년바탕 Regular" pitchFamily="18" charset="-127"/>
                <a:ea typeface="경기천년바탕 Regular" pitchFamily="18" charset="-127"/>
              </a:rPr>
              <a:t>지속적인</a:t>
            </a:r>
            <a:r>
              <a:rPr lang="en-US" altLang="ko-KR" dirty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r>
              <a:rPr lang="ko-KR" altLang="en-US" dirty="0" err="1">
                <a:latin typeface="경기천년바탕 Regular" pitchFamily="18" charset="-127"/>
                <a:ea typeface="경기천년바탕 Regular" pitchFamily="18" charset="-127"/>
              </a:rPr>
              <a:t>심박측정과</a:t>
            </a:r>
            <a:r>
              <a:rPr lang="ko-KR" altLang="en-US" dirty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r>
              <a:rPr lang="ko-KR" altLang="en-US" dirty="0" err="1">
                <a:latin typeface="경기천년바탕 Regular" pitchFamily="18" charset="-127"/>
                <a:ea typeface="경기천년바탕 Regular" pitchFamily="18" charset="-127"/>
              </a:rPr>
              <a:t>알람서비스</a:t>
            </a:r>
            <a:r>
              <a:rPr lang="ko-KR" altLang="en-US" dirty="0">
                <a:latin typeface="경기천년바탕 Regular" pitchFamily="18" charset="-127"/>
                <a:ea typeface="경기천년바탕 Regular" pitchFamily="18" charset="-127"/>
              </a:rPr>
              <a:t> 이용이 가능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79"/>
          <a:stretch/>
        </p:blipFill>
        <p:spPr>
          <a:xfrm>
            <a:off x="5796136" y="2370304"/>
            <a:ext cx="2880320" cy="23772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28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9649" y="-347"/>
            <a:ext cx="2286794" cy="411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프로젝트 기획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5530" y="3827824"/>
            <a:ext cx="6564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경기천년바탕 Regular" pitchFamily="18" charset="-127"/>
                <a:ea typeface="경기천년바탕 Regular" pitchFamily="18" charset="-127"/>
              </a:rPr>
              <a:t>마음은 가깝지만</a:t>
            </a:r>
            <a:r>
              <a:rPr lang="en-US" altLang="ko-KR" sz="2000" dirty="0" smtClean="0">
                <a:latin typeface="경기천년바탕 Regular" pitchFamily="18" charset="-127"/>
                <a:ea typeface="경기천년바탕 Regular" pitchFamily="18" charset="-127"/>
              </a:rPr>
              <a:t>, </a:t>
            </a:r>
            <a:r>
              <a:rPr lang="ko-KR" altLang="en-US" sz="2000" dirty="0" smtClean="0">
                <a:latin typeface="경기천년바탕 Regular" pitchFamily="18" charset="-127"/>
                <a:ea typeface="경기천년바탕 Regular" pitchFamily="18" charset="-127"/>
              </a:rPr>
              <a:t>몸은 멀리 있는</a:t>
            </a:r>
            <a:r>
              <a:rPr lang="en-US" altLang="ko-KR" sz="2000" dirty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r>
              <a:rPr lang="ko-KR" altLang="en-US" sz="2000" dirty="0" smtClean="0">
                <a:latin typeface="경기천년바탕 Regular" pitchFamily="18" charset="-127"/>
                <a:ea typeface="경기천년바탕 Regular" pitchFamily="18" charset="-127"/>
              </a:rPr>
              <a:t>두 점의 교량역할을 하겠다</a:t>
            </a:r>
            <a:r>
              <a:rPr lang="en-US" altLang="ko-KR" sz="2000" dirty="0" smtClean="0">
                <a:latin typeface="경기천년바탕 Regular" pitchFamily="18" charset="-127"/>
                <a:ea typeface="경기천년바탕 Regular" pitchFamily="18" charset="-127"/>
              </a:rPr>
              <a:t>.</a:t>
            </a:r>
            <a:r>
              <a:rPr lang="ko-KR" altLang="en-US" sz="2000" dirty="0" smtClean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endParaRPr lang="en-US" altLang="ko-KR" sz="2000" dirty="0" smtClean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40788" y="1779662"/>
            <a:ext cx="3767978" cy="1368152"/>
            <a:chOff x="2673660" y="1166949"/>
            <a:chExt cx="3767978" cy="1368152"/>
          </a:xfrm>
        </p:grpSpPr>
        <p:sp>
          <p:nvSpPr>
            <p:cNvPr id="3" name="TextBox 2"/>
            <p:cNvSpPr txBox="1"/>
            <p:nvPr/>
          </p:nvSpPr>
          <p:spPr>
            <a:xfrm>
              <a:off x="3328546" y="1466230"/>
              <a:ext cx="24929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연 결 </a:t>
              </a:r>
              <a:r>
                <a:rPr lang="ko-KR" altLang="en-US" sz="3600" dirty="0" smtClean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蓮 結</a:t>
              </a:r>
              <a:endParaRPr lang="ko-KR" altLang="en-US" sz="3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673660" y="1166949"/>
              <a:ext cx="3767978" cy="1368152"/>
            </a:xfrm>
            <a:prstGeom prst="rect">
              <a:avLst/>
            </a:prstGeom>
            <a:noFill/>
            <a:ln w="19050">
              <a:solidFill>
                <a:srgbClr val="B335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602557" y="202259"/>
            <a:ext cx="5541443" cy="3496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198832" y="251798"/>
            <a:ext cx="7328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기획배경</a:t>
            </a:r>
            <a:endParaRPr lang="ko-KR" altLang="en-US" sz="1200" dirty="0"/>
          </a:p>
        </p:txBody>
      </p:sp>
      <p:sp>
        <p:nvSpPr>
          <p:cNvPr id="39" name="타원 38"/>
          <p:cNvSpPr/>
          <p:nvPr/>
        </p:nvSpPr>
        <p:spPr>
          <a:xfrm>
            <a:off x="3511278" y="143797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6372200" y="251796"/>
            <a:ext cx="505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</a:t>
            </a:r>
            <a:endParaRPr lang="ko-KR" altLang="en-US" sz="1200" dirty="0"/>
          </a:p>
        </p:txBody>
      </p:sp>
      <p:sp>
        <p:nvSpPr>
          <p:cNvPr id="42" name="타원 41"/>
          <p:cNvSpPr/>
          <p:nvPr/>
        </p:nvSpPr>
        <p:spPr>
          <a:xfrm>
            <a:off x="6570834" y="143797"/>
            <a:ext cx="108000" cy="108000"/>
          </a:xfrm>
          <a:prstGeom prst="ellipse">
            <a:avLst/>
          </a:prstGeom>
          <a:solidFill>
            <a:srgbClr val="B3352D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571376" y="1203598"/>
            <a:ext cx="1236282" cy="2283004"/>
            <a:chOff x="5436096" y="200316"/>
            <a:chExt cx="2439336" cy="434552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200316"/>
              <a:ext cx="2438611" cy="243861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168" y="2169580"/>
              <a:ext cx="2376264" cy="237626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799" y="2859782"/>
              <a:ext cx="360040" cy="36004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562" y="3593065"/>
              <a:ext cx="524441" cy="524441"/>
            </a:xfrm>
            <a:prstGeom prst="rect">
              <a:avLst/>
            </a:prstGeom>
          </p:spPr>
        </p:pic>
        <p:cxnSp>
          <p:nvCxnSpPr>
            <p:cNvPr id="20" name="구부러진 연결선 19"/>
            <p:cNvCxnSpPr>
              <a:endCxn id="19" idx="2"/>
            </p:cNvCxnSpPr>
            <p:nvPr/>
          </p:nvCxnSpPr>
          <p:spPr>
            <a:xfrm rot="16200000" flipH="1">
              <a:off x="6173961" y="3433684"/>
              <a:ext cx="897682" cy="469962"/>
            </a:xfrm>
            <a:prstGeom prst="curvedConnector3">
              <a:avLst>
                <a:gd name="adj1" fmla="val 111253"/>
              </a:avLst>
            </a:prstGeom>
            <a:ln w="19050">
              <a:solidFill>
                <a:schemeClr val="bg1">
                  <a:lumMod val="95000"/>
                </a:schemeClr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22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55526"/>
            <a:ext cx="9144000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286794" y="0"/>
            <a:ext cx="0" cy="41151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6674" y="-347"/>
            <a:ext cx="2448000" cy="555873"/>
          </a:xfrm>
          <a:prstGeom prst="rect">
            <a:avLst/>
          </a:prstGeom>
          <a:solidFill>
            <a:srgbClr val="B33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디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자 인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6" y="771550"/>
            <a:ext cx="1969318" cy="191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3332205" y="3152783"/>
            <a:ext cx="828000" cy="828000"/>
            <a:chOff x="2051840" y="2636912"/>
            <a:chExt cx="1260000" cy="1242112"/>
          </a:xfrm>
        </p:grpSpPr>
        <p:sp>
          <p:nvSpPr>
            <p:cNvPr id="50" name="직사각형 49"/>
            <p:cNvSpPr/>
            <p:nvPr/>
          </p:nvSpPr>
          <p:spPr>
            <a:xfrm>
              <a:off x="2051840" y="2636912"/>
              <a:ext cx="1260000" cy="234000"/>
            </a:xfrm>
            <a:prstGeom prst="rect">
              <a:avLst/>
            </a:prstGeom>
            <a:solidFill>
              <a:srgbClr val="B33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051840" y="3140968"/>
              <a:ext cx="1260000" cy="234000"/>
            </a:xfrm>
            <a:prstGeom prst="rect">
              <a:avLst/>
            </a:prstGeom>
            <a:solidFill>
              <a:srgbClr val="B33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051840" y="3645024"/>
              <a:ext cx="1260000" cy="234000"/>
            </a:xfrm>
            <a:prstGeom prst="rect">
              <a:avLst/>
            </a:prstGeom>
            <a:solidFill>
              <a:srgbClr val="B33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405703" y="3116783"/>
            <a:ext cx="900000" cy="900000"/>
            <a:chOff x="3093736" y="1988840"/>
            <a:chExt cx="1406255" cy="1404000"/>
          </a:xfrm>
        </p:grpSpPr>
        <p:sp>
          <p:nvSpPr>
            <p:cNvPr id="54" name="타원 53"/>
            <p:cNvSpPr/>
            <p:nvPr/>
          </p:nvSpPr>
          <p:spPr>
            <a:xfrm>
              <a:off x="3093736" y="1988840"/>
              <a:ext cx="1404000" cy="1404000"/>
            </a:xfrm>
            <a:prstGeom prst="ellipse">
              <a:avLst/>
            </a:prstGeom>
            <a:solidFill>
              <a:srgbClr val="B33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661226" y="2572163"/>
              <a:ext cx="838765" cy="2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3394200" y="2256856"/>
              <a:ext cx="770032" cy="2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51201" y="3116783"/>
            <a:ext cx="1069951" cy="900000"/>
            <a:chOff x="5557059" y="1364420"/>
            <a:chExt cx="1069951" cy="900000"/>
          </a:xfrm>
        </p:grpSpPr>
        <p:sp>
          <p:nvSpPr>
            <p:cNvPr id="63" name="직사각형 62"/>
            <p:cNvSpPr/>
            <p:nvPr/>
          </p:nvSpPr>
          <p:spPr>
            <a:xfrm rot="2691509">
              <a:off x="5677636" y="1712805"/>
              <a:ext cx="810000" cy="135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/>
            <p:cNvSpPr/>
            <p:nvPr/>
          </p:nvSpPr>
          <p:spPr>
            <a:xfrm rot="2691509">
              <a:off x="5557059" y="1646272"/>
              <a:ext cx="980073" cy="135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/>
            <p:cNvSpPr/>
            <p:nvPr/>
          </p:nvSpPr>
          <p:spPr>
            <a:xfrm>
              <a:off x="5692619" y="1364420"/>
              <a:ext cx="900000" cy="900000"/>
            </a:xfrm>
            <a:prstGeom prst="ellipse">
              <a:avLst/>
            </a:prstGeom>
            <a:solidFill>
              <a:srgbClr val="B33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 rot="2691509">
              <a:off x="5575858" y="1703799"/>
              <a:ext cx="1051152" cy="160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십자형 13"/>
          <p:cNvSpPr/>
          <p:nvPr/>
        </p:nvSpPr>
        <p:spPr>
          <a:xfrm>
            <a:off x="4661965" y="3445794"/>
            <a:ext cx="241979" cy="241979"/>
          </a:xfrm>
          <a:prstGeom prst="plus">
            <a:avLst>
              <a:gd name="adj" fmla="val 4124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십자형 73"/>
          <p:cNvSpPr/>
          <p:nvPr/>
        </p:nvSpPr>
        <p:spPr>
          <a:xfrm>
            <a:off x="6807462" y="3445794"/>
            <a:ext cx="241979" cy="241979"/>
          </a:xfrm>
          <a:prstGeom prst="plus">
            <a:avLst>
              <a:gd name="adj" fmla="val 4124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87824" y="431365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세 번의</a:t>
            </a:r>
            <a:r>
              <a:rPr lang="en-US" altLang="ko-KR" dirty="0" smtClean="0">
                <a:latin typeface="경기천년바탕 Regular" pitchFamily="18" charset="-127"/>
                <a:ea typeface="경기천년바탕 Regular" pitchFamily="18" charset="-127"/>
              </a:rPr>
              <a:t>(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끼니</a:t>
            </a:r>
            <a:r>
              <a:rPr lang="en-US" altLang="ko-KR" dirty="0" smtClean="0">
                <a:latin typeface="경기천년바탕 Regular" pitchFamily="18" charset="-127"/>
                <a:ea typeface="경기천년바탕 Regular" pitchFamily="18" charset="-127"/>
              </a:rPr>
              <a:t>)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02433" y="432929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끼니</a:t>
            </a:r>
            <a:r>
              <a:rPr lang="en-US" altLang="ko-KR" dirty="0" smtClean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시간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789836" y="4313655"/>
            <a:ext cx="673582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바탕 Regular" pitchFamily="18" charset="-127"/>
                <a:ea typeface="경기천년바탕 Regular" pitchFamily="18" charset="-127"/>
              </a:rPr>
              <a:t>알 약</a:t>
            </a:r>
            <a:endParaRPr lang="ko-KR" altLang="en-US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99792" y="2787774"/>
            <a:ext cx="6444208" cy="0"/>
          </a:xfrm>
          <a:prstGeom prst="line">
            <a:avLst/>
          </a:prstGeom>
          <a:ln w="28575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69760" y="2097311"/>
            <a:ext cx="375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경기천년바탕 Regular" pitchFamily="18" charset="-127"/>
                <a:ea typeface="경기천년바탕 Regular" pitchFamily="18" charset="-127"/>
              </a:rPr>
              <a:t>공통점 찾아 기호화 </a:t>
            </a:r>
            <a:r>
              <a:rPr lang="en-US" altLang="ko-KR" sz="2400" dirty="0" smtClean="0">
                <a:latin typeface="경기천년바탕 Regular" pitchFamily="18" charset="-127"/>
                <a:ea typeface="경기천년바탕 Regular" pitchFamily="18" charset="-127"/>
              </a:rPr>
              <a:t>(</a:t>
            </a:r>
            <a:r>
              <a:rPr lang="ko-KR" altLang="en-US" sz="2400" dirty="0" smtClean="0">
                <a:latin typeface="HY나무L" pitchFamily="18" charset="-127"/>
                <a:ea typeface="HY나무L" pitchFamily="18" charset="-127"/>
              </a:rPr>
              <a:t>三</a:t>
            </a:r>
            <a:r>
              <a:rPr lang="ko-KR" altLang="en-US" sz="2400" dirty="0" smtClean="0">
                <a:latin typeface="경기천년바탕 Regular" pitchFamily="18" charset="-127"/>
                <a:ea typeface="경기천년바탕 Regular" pitchFamily="18" charset="-127"/>
              </a:rPr>
              <a:t> </a:t>
            </a:r>
            <a:r>
              <a:rPr lang="en-US" altLang="ko-KR" sz="2400" dirty="0" smtClean="0">
                <a:latin typeface="경기천년바탕 Regular" pitchFamily="18" charset="-127"/>
                <a:ea typeface="경기천년바탕 Regular" pitchFamily="18" charset="-127"/>
              </a:rPr>
              <a:t>, </a:t>
            </a:r>
            <a:r>
              <a:rPr lang="ko-KR" altLang="en-US" sz="2400" dirty="0" smtClean="0">
                <a:latin typeface="경기천년바탕 Regular" pitchFamily="18" charset="-127"/>
                <a:ea typeface="경기천년바탕 Regular" pitchFamily="18" charset="-127"/>
              </a:rPr>
              <a:t>○</a:t>
            </a:r>
            <a:r>
              <a:rPr lang="en-US" altLang="ko-KR" sz="2400" dirty="0" smtClean="0">
                <a:latin typeface="경기천년바탕 Regular" pitchFamily="18" charset="-127"/>
                <a:ea typeface="경기천년바탕 Regular" pitchFamily="18" charset="-127"/>
              </a:rPr>
              <a:t>)</a:t>
            </a:r>
            <a:endParaRPr lang="ko-KR" altLang="en-US" sz="2400" dirty="0">
              <a:latin typeface="경기천년바탕 Regular" pitchFamily="18" charset="-127"/>
              <a:ea typeface="경기천년바탕 Regular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4034605" y="202259"/>
            <a:ext cx="5109395" cy="0"/>
          </a:xfrm>
          <a:prstGeom prst="line">
            <a:avLst/>
          </a:prstGeom>
          <a:ln w="12700">
            <a:solidFill>
              <a:srgbClr val="B3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3943326" y="143797"/>
            <a:ext cx="108000" cy="108000"/>
          </a:xfrm>
          <a:prstGeom prst="ellipse">
            <a:avLst/>
          </a:prstGeom>
          <a:solidFill>
            <a:srgbClr val="C13B3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6661685" y="143797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B3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275856" y="251796"/>
            <a:ext cx="1452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로고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색깔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폰트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372200" y="251180"/>
            <a:ext cx="710451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5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앱디자</a:t>
            </a:r>
            <a:r>
              <a:rPr lang="ko-KR" altLang="en-US" sz="115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</a:t>
            </a:r>
            <a:endParaRPr lang="ko-KR" altLang="en-US" sz="11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Pages>20</Pages>
  <Words>703</Words>
  <Characters>0</Characters>
  <Application>Microsoft Office PowerPoint</Application>
  <DocSecurity>0</DocSecurity>
  <PresentationFormat>화면 슬라이드 쇼(16:9)</PresentationFormat>
  <Lines>0</Lines>
  <Paragraphs>246</Paragraphs>
  <Slides>21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굴림</vt:lpstr>
      <vt:lpstr>Arial</vt:lpstr>
      <vt:lpstr>맑은 고딕</vt:lpstr>
      <vt:lpstr>경기천년바탕 Bold</vt:lpstr>
      <vt:lpstr>경기천년바탕 Regular</vt:lpstr>
      <vt:lpstr>HY나무L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자영</cp:lastModifiedBy>
  <cp:revision>13</cp:revision>
  <dcterms:modified xsi:type="dcterms:W3CDTF">2018-12-24T02:52:45Z</dcterms:modified>
</cp:coreProperties>
</file>